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305" r:id="rId3"/>
    <p:sldId id="263" r:id="rId4"/>
    <p:sldId id="302" r:id="rId5"/>
    <p:sldId id="290" r:id="rId6"/>
    <p:sldId id="264" r:id="rId7"/>
    <p:sldId id="266" r:id="rId8"/>
    <p:sldId id="267" r:id="rId9"/>
    <p:sldId id="304" r:id="rId10"/>
    <p:sldId id="268" r:id="rId11"/>
    <p:sldId id="269" r:id="rId12"/>
    <p:sldId id="270" r:id="rId13"/>
    <p:sldId id="310" r:id="rId14"/>
    <p:sldId id="311" r:id="rId15"/>
    <p:sldId id="271" r:id="rId16"/>
    <p:sldId id="272" r:id="rId17"/>
    <p:sldId id="273" r:id="rId18"/>
    <p:sldId id="274" r:id="rId19"/>
    <p:sldId id="312" r:id="rId20"/>
    <p:sldId id="275" r:id="rId21"/>
    <p:sldId id="300" r:id="rId22"/>
    <p:sldId id="301" r:id="rId23"/>
    <p:sldId id="276" r:id="rId24"/>
    <p:sldId id="299" r:id="rId25"/>
    <p:sldId id="279" r:id="rId26"/>
    <p:sldId id="313" r:id="rId27"/>
    <p:sldId id="314" r:id="rId28"/>
    <p:sldId id="282" r:id="rId29"/>
    <p:sldId id="283" r:id="rId30"/>
    <p:sldId id="306" r:id="rId31"/>
    <p:sldId id="284" r:id="rId32"/>
    <p:sldId id="285" r:id="rId33"/>
    <p:sldId id="309" r:id="rId34"/>
    <p:sldId id="297" r:id="rId35"/>
    <p:sldId id="307" r:id="rId36"/>
    <p:sldId id="308" r:id="rId37"/>
    <p:sldId id="289" r:id="rId38"/>
  </p:sldIdLst>
  <p:sldSz cx="9144000" cy="6858000" type="screen4x3"/>
  <p:notesSz cx="6884988" cy="10018713"/>
  <p:defaultTextStyle>
    <a:defPPr>
      <a:defRPr lang="zh-TW"/>
    </a:defPPr>
    <a:lvl1pPr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FD4443E-F989-4FC4-A0C8-D5A2AF1F390B}" styleName="深色樣式 1 - 輔色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深色樣式 1 - 輔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深色樣式 2 - 輔色 1/輔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2" autoAdjust="0"/>
    <p:restoredTop sz="94660"/>
  </p:normalViewPr>
  <p:slideViewPr>
    <p:cSldViewPr>
      <p:cViewPr>
        <p:scale>
          <a:sx n="104" d="100"/>
          <a:sy n="104" d="100"/>
        </p:scale>
        <p:origin x="-1812" y="-336"/>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C3A1A3-FCBD-2B48-93DD-7350E4B62C6E}" type="doc">
      <dgm:prSet loTypeId="urn:microsoft.com/office/officeart/2005/8/layout/process1" loCatId="" qsTypeId="urn:microsoft.com/office/officeart/2005/8/quickstyle/simple2" qsCatId="simple" csTypeId="urn:microsoft.com/office/officeart/2005/8/colors/accent2_2" csCatId="accent2" phldr="1"/>
      <dgm:spPr/>
    </dgm:pt>
    <dgm:pt modelId="{961EFF06-FDF4-2845-9B4E-4C211D651269}">
      <dgm:prSet phldrT="[Text]"/>
      <dgm:spPr/>
      <dgm:t>
        <a:bodyPr/>
        <a:lstStyle/>
        <a:p>
          <a:r>
            <a:rPr lang="zh-TW" altLang="en-US" dirty="0" smtClean="0"/>
            <a:t>運用單位</a:t>
          </a:r>
        </a:p>
        <a:p>
          <a:r>
            <a:rPr lang="zh-TW" altLang="en-US" dirty="0" smtClean="0"/>
            <a:t>申請組織志工隊</a:t>
          </a:r>
          <a:endParaRPr lang="en-US" dirty="0"/>
        </a:p>
      </dgm:t>
    </dgm:pt>
    <dgm:pt modelId="{AC53800F-3B82-E740-9854-B24A733422B6}" type="parTrans" cxnId="{86FD9BE7-F65C-C949-BE11-AB1DFDAFDC86}">
      <dgm:prSet/>
      <dgm:spPr/>
      <dgm:t>
        <a:bodyPr/>
        <a:lstStyle/>
        <a:p>
          <a:endParaRPr lang="en-US"/>
        </a:p>
      </dgm:t>
    </dgm:pt>
    <dgm:pt modelId="{BADA1F6E-3169-F24E-8C0A-3CEF75E5A2E1}" type="sibTrans" cxnId="{86FD9BE7-F65C-C949-BE11-AB1DFDAFDC86}">
      <dgm:prSet/>
      <dgm:spPr/>
      <dgm:t>
        <a:bodyPr/>
        <a:lstStyle/>
        <a:p>
          <a:endParaRPr lang="en-US"/>
        </a:p>
      </dgm:t>
    </dgm:pt>
    <dgm:pt modelId="{5E579D56-59F8-C544-87F9-DFD3AE2302B4}">
      <dgm:prSet phldrT="[Text]"/>
      <dgm:spPr/>
      <dgm:t>
        <a:bodyPr/>
        <a:lstStyle/>
        <a:p>
          <a:r>
            <a:rPr lang="zh-TW" altLang="en-US" dirty="0" smtClean="0"/>
            <a:t>主管機關</a:t>
          </a:r>
          <a:r>
            <a:rPr lang="en-US" altLang="zh-TW" dirty="0" smtClean="0"/>
            <a:t>or</a:t>
          </a:r>
          <a:r>
            <a:rPr lang="zh-TW" altLang="en-US" dirty="0" smtClean="0"/>
            <a:t>目的事業主管機關</a:t>
          </a:r>
        </a:p>
        <a:p>
          <a:r>
            <a:rPr lang="zh-TW" altLang="en-US" dirty="0" smtClean="0"/>
            <a:t>備查同意</a:t>
          </a:r>
          <a:endParaRPr lang="en-US" dirty="0"/>
        </a:p>
      </dgm:t>
    </dgm:pt>
    <dgm:pt modelId="{66F583FA-8169-4A49-AB7F-F18712F3E2CC}" type="parTrans" cxnId="{CDF9E46A-83D9-3144-9651-A2B8752823A2}">
      <dgm:prSet/>
      <dgm:spPr/>
      <dgm:t>
        <a:bodyPr/>
        <a:lstStyle/>
        <a:p>
          <a:endParaRPr lang="en-US"/>
        </a:p>
      </dgm:t>
    </dgm:pt>
    <dgm:pt modelId="{67784DF8-72D3-D242-8675-A7B7A5531410}" type="sibTrans" cxnId="{CDF9E46A-83D9-3144-9651-A2B8752823A2}">
      <dgm:prSet/>
      <dgm:spPr/>
      <dgm:t>
        <a:bodyPr/>
        <a:lstStyle/>
        <a:p>
          <a:endParaRPr lang="en-US"/>
        </a:p>
      </dgm:t>
    </dgm:pt>
    <dgm:pt modelId="{7FBF439A-4278-E44E-89CE-70C9D1B8916C}" type="pres">
      <dgm:prSet presAssocID="{AEC3A1A3-FCBD-2B48-93DD-7350E4B62C6E}" presName="Name0" presStyleCnt="0">
        <dgm:presLayoutVars>
          <dgm:dir/>
          <dgm:resizeHandles val="exact"/>
        </dgm:presLayoutVars>
      </dgm:prSet>
      <dgm:spPr/>
    </dgm:pt>
    <dgm:pt modelId="{17522700-39A9-E84C-8B5C-CD139A12827F}" type="pres">
      <dgm:prSet presAssocID="{961EFF06-FDF4-2845-9B4E-4C211D651269}" presName="node" presStyleLbl="node1" presStyleIdx="0" presStyleCnt="2" custScaleX="86751" custScaleY="117956">
        <dgm:presLayoutVars>
          <dgm:bulletEnabled val="1"/>
        </dgm:presLayoutVars>
      </dgm:prSet>
      <dgm:spPr/>
      <dgm:t>
        <a:bodyPr/>
        <a:lstStyle/>
        <a:p>
          <a:endParaRPr lang="en-US"/>
        </a:p>
      </dgm:t>
    </dgm:pt>
    <dgm:pt modelId="{9B110E09-1E7D-1B49-8E4F-F4A07E60DABF}" type="pres">
      <dgm:prSet presAssocID="{BADA1F6E-3169-F24E-8C0A-3CEF75E5A2E1}" presName="sibTrans" presStyleLbl="sibTrans2D1" presStyleIdx="0" presStyleCnt="1"/>
      <dgm:spPr/>
      <dgm:t>
        <a:bodyPr/>
        <a:lstStyle/>
        <a:p>
          <a:endParaRPr lang="en-US"/>
        </a:p>
      </dgm:t>
    </dgm:pt>
    <dgm:pt modelId="{0D702CEE-10AC-9041-92D6-B0B7D53D12C2}" type="pres">
      <dgm:prSet presAssocID="{BADA1F6E-3169-F24E-8C0A-3CEF75E5A2E1}" presName="connectorText" presStyleLbl="sibTrans2D1" presStyleIdx="0" presStyleCnt="1"/>
      <dgm:spPr/>
      <dgm:t>
        <a:bodyPr/>
        <a:lstStyle/>
        <a:p>
          <a:endParaRPr lang="en-US"/>
        </a:p>
      </dgm:t>
    </dgm:pt>
    <dgm:pt modelId="{39C819B6-839F-2C47-97FF-28C17B00EED7}" type="pres">
      <dgm:prSet presAssocID="{5E579D56-59F8-C544-87F9-DFD3AE2302B4}" presName="node" presStyleLbl="node1" presStyleIdx="1" presStyleCnt="2" custScaleX="118206" custScaleY="120512">
        <dgm:presLayoutVars>
          <dgm:bulletEnabled val="1"/>
        </dgm:presLayoutVars>
      </dgm:prSet>
      <dgm:spPr/>
      <dgm:t>
        <a:bodyPr/>
        <a:lstStyle/>
        <a:p>
          <a:endParaRPr lang="en-US"/>
        </a:p>
      </dgm:t>
    </dgm:pt>
  </dgm:ptLst>
  <dgm:cxnLst>
    <dgm:cxn modelId="{7785520F-DA86-498F-A2AA-298FC1E43649}" type="presOf" srcId="{5E579D56-59F8-C544-87F9-DFD3AE2302B4}" destId="{39C819B6-839F-2C47-97FF-28C17B00EED7}" srcOrd="0" destOrd="0" presId="urn:microsoft.com/office/officeart/2005/8/layout/process1"/>
    <dgm:cxn modelId="{CDF9E46A-83D9-3144-9651-A2B8752823A2}" srcId="{AEC3A1A3-FCBD-2B48-93DD-7350E4B62C6E}" destId="{5E579D56-59F8-C544-87F9-DFD3AE2302B4}" srcOrd="1" destOrd="0" parTransId="{66F583FA-8169-4A49-AB7F-F18712F3E2CC}" sibTransId="{67784DF8-72D3-D242-8675-A7B7A5531410}"/>
    <dgm:cxn modelId="{F8EC4F2D-5442-4D21-9CD2-407B535FDCB7}" type="presOf" srcId="{961EFF06-FDF4-2845-9B4E-4C211D651269}" destId="{17522700-39A9-E84C-8B5C-CD139A12827F}" srcOrd="0" destOrd="0" presId="urn:microsoft.com/office/officeart/2005/8/layout/process1"/>
    <dgm:cxn modelId="{DC3DB9B6-B8D3-42D1-8402-673E81F9F7F9}" type="presOf" srcId="{AEC3A1A3-FCBD-2B48-93DD-7350E4B62C6E}" destId="{7FBF439A-4278-E44E-89CE-70C9D1B8916C}" srcOrd="0" destOrd="0" presId="urn:microsoft.com/office/officeart/2005/8/layout/process1"/>
    <dgm:cxn modelId="{86FD9BE7-F65C-C949-BE11-AB1DFDAFDC86}" srcId="{AEC3A1A3-FCBD-2B48-93DD-7350E4B62C6E}" destId="{961EFF06-FDF4-2845-9B4E-4C211D651269}" srcOrd="0" destOrd="0" parTransId="{AC53800F-3B82-E740-9854-B24A733422B6}" sibTransId="{BADA1F6E-3169-F24E-8C0A-3CEF75E5A2E1}"/>
    <dgm:cxn modelId="{B44002E6-4AF7-4A9F-9967-1CCDABD81134}" type="presOf" srcId="{BADA1F6E-3169-F24E-8C0A-3CEF75E5A2E1}" destId="{0D702CEE-10AC-9041-92D6-B0B7D53D12C2}" srcOrd="1" destOrd="0" presId="urn:microsoft.com/office/officeart/2005/8/layout/process1"/>
    <dgm:cxn modelId="{BA06BA85-A6DE-45E1-B043-66284701F7B4}" type="presOf" srcId="{BADA1F6E-3169-F24E-8C0A-3CEF75E5A2E1}" destId="{9B110E09-1E7D-1B49-8E4F-F4A07E60DABF}" srcOrd="0" destOrd="0" presId="urn:microsoft.com/office/officeart/2005/8/layout/process1"/>
    <dgm:cxn modelId="{19506755-64CD-4656-8A71-B670EFE3820C}" type="presParOf" srcId="{7FBF439A-4278-E44E-89CE-70C9D1B8916C}" destId="{17522700-39A9-E84C-8B5C-CD139A12827F}" srcOrd="0" destOrd="0" presId="urn:microsoft.com/office/officeart/2005/8/layout/process1"/>
    <dgm:cxn modelId="{9A9A8EE8-C94F-41AC-9054-894B2D79C1A0}" type="presParOf" srcId="{7FBF439A-4278-E44E-89CE-70C9D1B8916C}" destId="{9B110E09-1E7D-1B49-8E4F-F4A07E60DABF}" srcOrd="1" destOrd="0" presId="urn:microsoft.com/office/officeart/2005/8/layout/process1"/>
    <dgm:cxn modelId="{5B4F6E23-5F19-4122-AA61-5B4BE9B005AB}" type="presParOf" srcId="{9B110E09-1E7D-1B49-8E4F-F4A07E60DABF}" destId="{0D702CEE-10AC-9041-92D6-B0B7D53D12C2}" srcOrd="0" destOrd="0" presId="urn:microsoft.com/office/officeart/2005/8/layout/process1"/>
    <dgm:cxn modelId="{4F5AA7A9-24A7-42FA-8A0B-E3F8FDC89FCD}" type="presParOf" srcId="{7FBF439A-4278-E44E-89CE-70C9D1B8916C}" destId="{39C819B6-839F-2C47-97FF-28C17B00EED7}"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2913" cy="501650"/>
          </a:xfrm>
          <a:prstGeom prst="rect">
            <a:avLst/>
          </a:prstGeom>
          <a:noFill/>
          <a:ln w="9525">
            <a:noFill/>
            <a:miter lim="800000"/>
            <a:headEnd/>
            <a:tailEnd/>
          </a:ln>
        </p:spPr>
        <p:txBody>
          <a:bodyPr vert="horz" wrap="square" lIns="96588" tIns="48294" rIns="96588" bIns="48294" numCol="1" anchor="t" anchorCtr="0" compatLnSpc="1">
            <a:prstTxWarp prst="textNoShape">
              <a:avLst/>
            </a:prstTxWarp>
          </a:bodyPr>
          <a:lstStyle>
            <a:lvl1pPr defTabSz="965200">
              <a:defRPr sz="1300">
                <a:latin typeface="Times New Roman" pitchFamily="18" charset="0"/>
              </a:defRPr>
            </a:lvl1pPr>
          </a:lstStyle>
          <a:p>
            <a:pPr>
              <a:defRPr/>
            </a:pPr>
            <a:endParaRPr lang="en-US" altLang="zh-TW"/>
          </a:p>
        </p:txBody>
      </p:sp>
      <p:sp>
        <p:nvSpPr>
          <p:cNvPr id="6147" name="Rectangle 3"/>
          <p:cNvSpPr>
            <a:spLocks noGrp="1" noChangeArrowheads="1"/>
          </p:cNvSpPr>
          <p:nvPr>
            <p:ph type="dt" sz="quarter" idx="1"/>
          </p:nvPr>
        </p:nvSpPr>
        <p:spPr bwMode="auto">
          <a:xfrm>
            <a:off x="3900488" y="0"/>
            <a:ext cx="2982912" cy="501650"/>
          </a:xfrm>
          <a:prstGeom prst="rect">
            <a:avLst/>
          </a:prstGeom>
          <a:noFill/>
          <a:ln w="9525">
            <a:noFill/>
            <a:miter lim="800000"/>
            <a:headEnd/>
            <a:tailEnd/>
          </a:ln>
        </p:spPr>
        <p:txBody>
          <a:bodyPr vert="horz" wrap="square" lIns="96588" tIns="48294" rIns="96588" bIns="48294" numCol="1" anchor="t" anchorCtr="0" compatLnSpc="1">
            <a:prstTxWarp prst="textNoShape">
              <a:avLst/>
            </a:prstTxWarp>
          </a:bodyPr>
          <a:lstStyle>
            <a:lvl1pPr algn="r" defTabSz="965200">
              <a:defRPr sz="1300">
                <a:latin typeface="Times New Roman" pitchFamily="18" charset="0"/>
              </a:defRPr>
            </a:lvl1pPr>
          </a:lstStyle>
          <a:p>
            <a:pPr>
              <a:defRPr/>
            </a:pPr>
            <a:endParaRPr lang="en-US" altLang="zh-TW"/>
          </a:p>
        </p:txBody>
      </p:sp>
      <p:sp>
        <p:nvSpPr>
          <p:cNvPr id="6148" name="Rectangle 4"/>
          <p:cNvSpPr>
            <a:spLocks noGrp="1" noChangeArrowheads="1"/>
          </p:cNvSpPr>
          <p:nvPr>
            <p:ph type="ftr" sz="quarter" idx="2"/>
          </p:nvPr>
        </p:nvSpPr>
        <p:spPr bwMode="auto">
          <a:xfrm>
            <a:off x="0" y="9515475"/>
            <a:ext cx="2982913" cy="501650"/>
          </a:xfrm>
          <a:prstGeom prst="rect">
            <a:avLst/>
          </a:prstGeom>
          <a:noFill/>
          <a:ln w="9525">
            <a:noFill/>
            <a:miter lim="800000"/>
            <a:headEnd/>
            <a:tailEnd/>
          </a:ln>
        </p:spPr>
        <p:txBody>
          <a:bodyPr vert="horz" wrap="square" lIns="96588" tIns="48294" rIns="96588" bIns="48294" numCol="1" anchor="b" anchorCtr="0" compatLnSpc="1">
            <a:prstTxWarp prst="textNoShape">
              <a:avLst/>
            </a:prstTxWarp>
          </a:bodyPr>
          <a:lstStyle>
            <a:lvl1pPr defTabSz="965200">
              <a:defRPr sz="1300">
                <a:latin typeface="Times New Roman" pitchFamily="18" charset="0"/>
              </a:defRPr>
            </a:lvl1pPr>
          </a:lstStyle>
          <a:p>
            <a:pPr>
              <a:defRPr/>
            </a:pPr>
            <a:endParaRPr lang="en-US" altLang="zh-TW"/>
          </a:p>
        </p:txBody>
      </p:sp>
      <p:sp>
        <p:nvSpPr>
          <p:cNvPr id="6149" name="Rectangle 5"/>
          <p:cNvSpPr>
            <a:spLocks noGrp="1" noChangeArrowheads="1"/>
          </p:cNvSpPr>
          <p:nvPr>
            <p:ph type="sldNum" sz="quarter" idx="3"/>
          </p:nvPr>
        </p:nvSpPr>
        <p:spPr bwMode="auto">
          <a:xfrm>
            <a:off x="3900488" y="9515475"/>
            <a:ext cx="2982912" cy="501650"/>
          </a:xfrm>
          <a:prstGeom prst="rect">
            <a:avLst/>
          </a:prstGeom>
          <a:noFill/>
          <a:ln w="9525">
            <a:noFill/>
            <a:miter lim="800000"/>
            <a:headEnd/>
            <a:tailEnd/>
          </a:ln>
        </p:spPr>
        <p:txBody>
          <a:bodyPr vert="horz" wrap="square" lIns="96588" tIns="48294" rIns="96588" bIns="48294" numCol="1" anchor="b" anchorCtr="0" compatLnSpc="1">
            <a:prstTxWarp prst="textNoShape">
              <a:avLst/>
            </a:prstTxWarp>
          </a:bodyPr>
          <a:lstStyle>
            <a:lvl1pPr algn="r" defTabSz="965200">
              <a:defRPr sz="1300">
                <a:latin typeface="Times New Roman" pitchFamily="18" charset="0"/>
              </a:defRPr>
            </a:lvl1pPr>
          </a:lstStyle>
          <a:p>
            <a:pPr>
              <a:defRPr/>
            </a:pPr>
            <a:fld id="{CECF977A-E6F5-4A11-8103-CE7848389CED}" type="slidenum">
              <a:rPr lang="en-US" altLang="zh-TW"/>
              <a:pPr>
                <a:defRPr/>
              </a:pPr>
              <a:t>‹#›</a:t>
            </a:fld>
            <a:endParaRPr lang="en-US" altLang="zh-TW"/>
          </a:p>
        </p:txBody>
      </p:sp>
    </p:spTree>
    <p:extLst>
      <p:ext uri="{BB962C8B-B14F-4D97-AF65-F5344CB8AC3E}">
        <p14:creationId xmlns:p14="http://schemas.microsoft.com/office/powerpoint/2010/main" val="74237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bwMode="auto">
          <a:xfrm>
            <a:off x="0" y="0"/>
            <a:ext cx="2982913" cy="501650"/>
          </a:xfrm>
          <a:prstGeom prst="rect">
            <a:avLst/>
          </a:prstGeom>
          <a:noFill/>
          <a:ln w="9525">
            <a:noFill/>
            <a:miter lim="800000"/>
            <a:headEnd/>
            <a:tailEnd/>
          </a:ln>
        </p:spPr>
        <p:txBody>
          <a:bodyPr vert="horz" wrap="square" lIns="96588" tIns="48294" rIns="96588" bIns="48294" numCol="1" anchor="t" anchorCtr="0" compatLnSpc="1">
            <a:prstTxWarp prst="textNoShape">
              <a:avLst/>
            </a:prstTxWarp>
          </a:bodyPr>
          <a:lstStyle>
            <a:lvl1pPr defTabSz="965200">
              <a:defRPr sz="1300">
                <a:latin typeface="Times New Roman" pitchFamily="18" charset="0"/>
              </a:defRPr>
            </a:lvl1pPr>
          </a:lstStyle>
          <a:p>
            <a:pPr>
              <a:defRPr/>
            </a:pPr>
            <a:endParaRPr lang="zh-TW" altLang="en-US"/>
          </a:p>
        </p:txBody>
      </p:sp>
      <p:sp>
        <p:nvSpPr>
          <p:cNvPr id="3" name="日期版面配置區 2"/>
          <p:cNvSpPr>
            <a:spLocks noGrp="1"/>
          </p:cNvSpPr>
          <p:nvPr>
            <p:ph type="dt" idx="1"/>
          </p:nvPr>
        </p:nvSpPr>
        <p:spPr bwMode="auto">
          <a:xfrm>
            <a:off x="3900488" y="0"/>
            <a:ext cx="2982912" cy="501650"/>
          </a:xfrm>
          <a:prstGeom prst="rect">
            <a:avLst/>
          </a:prstGeom>
          <a:noFill/>
          <a:ln w="9525">
            <a:noFill/>
            <a:miter lim="800000"/>
            <a:headEnd/>
            <a:tailEnd/>
          </a:ln>
        </p:spPr>
        <p:txBody>
          <a:bodyPr vert="horz" wrap="square" lIns="96588" tIns="48294" rIns="96588" bIns="48294" numCol="1" anchor="t" anchorCtr="0" compatLnSpc="1">
            <a:prstTxWarp prst="textNoShape">
              <a:avLst/>
            </a:prstTxWarp>
          </a:bodyPr>
          <a:lstStyle>
            <a:lvl1pPr algn="r" defTabSz="965200">
              <a:defRPr sz="1300">
                <a:latin typeface="Times New Roman" pitchFamily="18" charset="0"/>
              </a:defRPr>
            </a:lvl1pPr>
          </a:lstStyle>
          <a:p>
            <a:pPr>
              <a:defRPr/>
            </a:pPr>
            <a:fld id="{79055C27-8A9E-40E7-94B7-6CF8492231DA}" type="datetimeFigureOut">
              <a:rPr lang="zh-TW" altLang="en-US"/>
              <a:pPr>
                <a:defRPr/>
              </a:pPr>
              <a:t>2017/2/15</a:t>
            </a:fld>
            <a:endParaRPr lang="en-US" altLang="zh-TW"/>
          </a:p>
        </p:txBody>
      </p:sp>
      <p:sp>
        <p:nvSpPr>
          <p:cNvPr id="4" name="投影片圖像版面配置區 3"/>
          <p:cNvSpPr>
            <a:spLocks noGrp="1" noRot="1" noChangeAspect="1"/>
          </p:cNvSpPr>
          <p:nvPr>
            <p:ph type="sldImg" idx="2"/>
          </p:nvPr>
        </p:nvSpPr>
        <p:spPr>
          <a:xfrm>
            <a:off x="938213" y="750888"/>
            <a:ext cx="5010150" cy="3757612"/>
          </a:xfrm>
          <a:prstGeom prst="rect">
            <a:avLst/>
          </a:prstGeom>
          <a:noFill/>
          <a:ln w="12700">
            <a:solidFill>
              <a:prstClr val="black"/>
            </a:solidFill>
          </a:ln>
        </p:spPr>
        <p:txBody>
          <a:bodyPr vert="horz" lIns="91440" tIns="45720" rIns="91440" bIns="45720" rtlCol="0" anchor="ctr"/>
          <a:lstStyle/>
          <a:p>
            <a:pPr lvl="0"/>
            <a:endParaRPr lang="zh-TW" altLang="en-US" noProof="0" smtClean="0"/>
          </a:p>
        </p:txBody>
      </p:sp>
      <p:sp>
        <p:nvSpPr>
          <p:cNvPr id="5" name="備忘稿版面配置區 4"/>
          <p:cNvSpPr>
            <a:spLocks noGrp="1"/>
          </p:cNvSpPr>
          <p:nvPr>
            <p:ph type="body" sz="quarter" idx="3"/>
          </p:nvPr>
        </p:nvSpPr>
        <p:spPr bwMode="auto">
          <a:xfrm>
            <a:off x="688975" y="4759325"/>
            <a:ext cx="5507038" cy="4508500"/>
          </a:xfrm>
          <a:prstGeom prst="rect">
            <a:avLst/>
          </a:prstGeom>
          <a:noFill/>
          <a:ln w="9525">
            <a:noFill/>
            <a:miter lim="800000"/>
            <a:headEnd/>
            <a:tailEnd/>
          </a:ln>
        </p:spPr>
        <p:txBody>
          <a:bodyPr vert="horz" wrap="square" lIns="96588" tIns="48294" rIns="96588" bIns="48294" numCol="1" anchor="t" anchorCtr="0" compatLnSpc="1">
            <a:prstTxWarp prst="textNoShape">
              <a:avLst/>
            </a:prstTxWarp>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bwMode="auto">
          <a:xfrm>
            <a:off x="0" y="9515475"/>
            <a:ext cx="2982913" cy="501650"/>
          </a:xfrm>
          <a:prstGeom prst="rect">
            <a:avLst/>
          </a:prstGeom>
          <a:noFill/>
          <a:ln w="9525">
            <a:noFill/>
            <a:miter lim="800000"/>
            <a:headEnd/>
            <a:tailEnd/>
          </a:ln>
        </p:spPr>
        <p:txBody>
          <a:bodyPr vert="horz" wrap="square" lIns="96588" tIns="48294" rIns="96588" bIns="48294" numCol="1" anchor="b" anchorCtr="0" compatLnSpc="1">
            <a:prstTxWarp prst="textNoShape">
              <a:avLst/>
            </a:prstTxWarp>
          </a:bodyPr>
          <a:lstStyle>
            <a:lvl1pPr defTabSz="965200">
              <a:defRPr sz="1300">
                <a:latin typeface="Times New Roman" pitchFamily="18" charset="0"/>
              </a:defRPr>
            </a:lvl1pPr>
          </a:lstStyle>
          <a:p>
            <a:pPr>
              <a:defRPr/>
            </a:pPr>
            <a:endParaRPr lang="zh-TW" altLang="en-US"/>
          </a:p>
        </p:txBody>
      </p:sp>
      <p:sp>
        <p:nvSpPr>
          <p:cNvPr id="7" name="投影片編號版面配置區 6"/>
          <p:cNvSpPr>
            <a:spLocks noGrp="1"/>
          </p:cNvSpPr>
          <p:nvPr>
            <p:ph type="sldNum" sz="quarter" idx="5"/>
          </p:nvPr>
        </p:nvSpPr>
        <p:spPr bwMode="auto">
          <a:xfrm>
            <a:off x="3900488" y="9515475"/>
            <a:ext cx="2982912" cy="501650"/>
          </a:xfrm>
          <a:prstGeom prst="rect">
            <a:avLst/>
          </a:prstGeom>
          <a:noFill/>
          <a:ln w="9525">
            <a:noFill/>
            <a:miter lim="800000"/>
            <a:headEnd/>
            <a:tailEnd/>
          </a:ln>
        </p:spPr>
        <p:txBody>
          <a:bodyPr vert="horz" wrap="square" lIns="96588" tIns="48294" rIns="96588" bIns="48294" numCol="1" anchor="b" anchorCtr="0" compatLnSpc="1">
            <a:prstTxWarp prst="textNoShape">
              <a:avLst/>
            </a:prstTxWarp>
          </a:bodyPr>
          <a:lstStyle>
            <a:lvl1pPr algn="r" defTabSz="965200">
              <a:defRPr sz="1300">
                <a:latin typeface="Times New Roman" pitchFamily="18" charset="0"/>
              </a:defRPr>
            </a:lvl1pPr>
          </a:lstStyle>
          <a:p>
            <a:pPr>
              <a:defRPr/>
            </a:pPr>
            <a:fld id="{F3EFB43F-FC5E-4E63-9634-54178AFA47BE}" type="slidenum">
              <a:rPr lang="zh-TW" altLang="en-US"/>
              <a:pPr>
                <a:defRPr/>
              </a:pPr>
              <a:t>‹#›</a:t>
            </a:fld>
            <a:endParaRPr lang="en-US" altLang="zh-TW"/>
          </a:p>
        </p:txBody>
      </p:sp>
    </p:spTree>
    <p:extLst>
      <p:ext uri="{BB962C8B-B14F-4D97-AF65-F5344CB8AC3E}">
        <p14:creationId xmlns:p14="http://schemas.microsoft.com/office/powerpoint/2010/main" val="35326465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075053DA-27ED-45D5-981B-3BA5D5FA3F10}" type="slidenum">
              <a:rPr lang="zh-TW" altLang="en-US" smtClean="0"/>
              <a:pPr/>
              <a:t>17</a:t>
            </a:fld>
            <a:endParaRPr lang="en-US" altLang="zh-TW" smtClean="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a:noFill/>
          <a:ln/>
        </p:spPr>
        <p:txBody>
          <a:bodyPr/>
          <a:lstStyle/>
          <a:p>
            <a:pPr eaLnBrk="1" hangingPunct="1">
              <a:spcBef>
                <a:spcPct val="0"/>
              </a:spcBef>
            </a:pPr>
            <a:r>
              <a:rPr lang="zh-TW" altLang="en-US" smtClean="0"/>
              <a:t>志願服務倫理守則</a:t>
            </a:r>
            <a:r>
              <a:rPr lang="en-US" altLang="zh-TW" smtClean="0"/>
              <a:t>:</a:t>
            </a:r>
          </a:p>
          <a:p>
            <a:pPr eaLnBrk="1" hangingPunct="1">
              <a:spcBef>
                <a:spcPct val="0"/>
              </a:spcBef>
            </a:pPr>
            <a:r>
              <a:rPr lang="zh-TW" altLang="en-US" smtClean="0"/>
              <a:t>我願誠心奉獻，持之以恆，不無疾而終。</a:t>
            </a:r>
          </a:p>
          <a:p>
            <a:pPr eaLnBrk="1" hangingPunct="1">
              <a:spcBef>
                <a:spcPct val="0"/>
              </a:spcBef>
            </a:pPr>
            <a:r>
              <a:rPr lang="zh-TW" altLang="en-US" smtClean="0"/>
              <a:t>二、我願付出所餘，助人不足，不貪求名利。</a:t>
            </a:r>
          </a:p>
          <a:p>
            <a:pPr eaLnBrk="1" hangingPunct="1">
              <a:spcBef>
                <a:spcPct val="0"/>
              </a:spcBef>
            </a:pPr>
            <a:r>
              <a:rPr lang="zh-TW" altLang="en-US" smtClean="0"/>
              <a:t>三、我願專心服務，實事求是，不享受特權。</a:t>
            </a:r>
          </a:p>
          <a:p>
            <a:pPr eaLnBrk="1" hangingPunct="1">
              <a:spcBef>
                <a:spcPct val="0"/>
              </a:spcBef>
            </a:pPr>
            <a:r>
              <a:rPr lang="zh-TW" altLang="en-US" smtClean="0"/>
              <a:t>四、我願客觀超然，堅守立場，不感情用事。</a:t>
            </a:r>
          </a:p>
          <a:p>
            <a:pPr eaLnBrk="1" hangingPunct="1">
              <a:spcBef>
                <a:spcPct val="0"/>
              </a:spcBef>
            </a:pPr>
            <a:r>
              <a:rPr lang="zh-TW" altLang="en-US" smtClean="0"/>
              <a:t>五、我願耐心建言，尊重意見，不越俎代庖。</a:t>
            </a:r>
          </a:p>
          <a:p>
            <a:pPr eaLnBrk="1" hangingPunct="1">
              <a:spcBef>
                <a:spcPct val="0"/>
              </a:spcBef>
            </a:pPr>
            <a:r>
              <a:rPr lang="zh-TW" altLang="en-US" smtClean="0"/>
              <a:t>六、我願學習成長，汲取新知，不故步自封。</a:t>
            </a:r>
          </a:p>
          <a:p>
            <a:pPr eaLnBrk="1" hangingPunct="1">
              <a:spcBef>
                <a:spcPct val="0"/>
              </a:spcBef>
            </a:pPr>
            <a:r>
              <a:rPr lang="zh-TW" altLang="en-US" smtClean="0"/>
              <a:t>七、我願忠心職守，認真負責，不敷衍應付。</a:t>
            </a:r>
          </a:p>
          <a:p>
            <a:pPr eaLnBrk="1" hangingPunct="1">
              <a:spcBef>
                <a:spcPct val="0"/>
              </a:spcBef>
            </a:pPr>
            <a:r>
              <a:rPr lang="zh-TW" altLang="en-US" smtClean="0"/>
              <a:t>八、我願配合志願服務運用單位，遵守規則，不喧賓奪主。</a:t>
            </a:r>
          </a:p>
          <a:p>
            <a:pPr eaLnBrk="1" hangingPunct="1">
              <a:spcBef>
                <a:spcPct val="0"/>
              </a:spcBef>
            </a:pPr>
            <a:r>
              <a:rPr lang="zh-TW" altLang="en-US" smtClean="0"/>
              <a:t>九、我願熱心待人，調和關係，不惹事生非。</a:t>
            </a:r>
          </a:p>
          <a:p>
            <a:pPr eaLnBrk="1" hangingPunct="1">
              <a:spcBef>
                <a:spcPct val="0"/>
              </a:spcBef>
            </a:pPr>
            <a:r>
              <a:rPr lang="zh-TW" altLang="en-US" smtClean="0"/>
              <a:t>十、我願肯定自我，實現理想，不好高騖遠。</a:t>
            </a:r>
          </a:p>
          <a:p>
            <a:pPr eaLnBrk="1" hangingPunct="1">
              <a:spcBef>
                <a:spcPct val="0"/>
              </a:spcBef>
            </a:pPr>
            <a:r>
              <a:rPr lang="zh-TW" altLang="en-US" smtClean="0"/>
              <a:t>十一、我願尊重他人，維護隱私，不輕諾失信。</a:t>
            </a:r>
          </a:p>
          <a:p>
            <a:pPr eaLnBrk="1" hangingPunct="1">
              <a:spcBef>
                <a:spcPct val="0"/>
              </a:spcBef>
            </a:pPr>
            <a:r>
              <a:rPr lang="zh-TW" altLang="en-US" smtClean="0"/>
              <a:t>十二、我願珍惜資源，拒謀私利，不牽涉政治、宗教、商業行為。</a:t>
            </a:r>
          </a:p>
          <a:p>
            <a:pPr eaLnBrk="1" hangingPunct="1">
              <a:spcBef>
                <a:spcPct val="0"/>
              </a:spcBef>
            </a:pPr>
            <a:r>
              <a:rPr lang="zh-TW" altLang="en-US" smtClean="0"/>
              <a:t>教育訓練：基礎</a:t>
            </a:r>
            <a:r>
              <a:rPr lang="en-US" altLang="zh-TW" smtClean="0"/>
              <a:t>,</a:t>
            </a:r>
            <a:r>
              <a:rPr lang="zh-TW" altLang="en-US" smtClean="0"/>
              <a:t>特殊</a:t>
            </a:r>
          </a:p>
          <a:p>
            <a:pPr eaLnBrk="1" hangingPunct="1">
              <a:spcBef>
                <a:spcPct val="0"/>
              </a:spcBef>
            </a:pPr>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3141663"/>
            <a:ext cx="7772400" cy="1143000"/>
          </a:xfrm>
        </p:spPr>
        <p:txBody>
          <a:bodyPr/>
          <a:lstStyle>
            <a:lvl1pPr>
              <a:defRPr b="1"/>
            </a:lvl1pPr>
          </a:lstStyle>
          <a:p>
            <a:r>
              <a:rPr lang="zh-TW" altLang="en-US" smtClean="0"/>
              <a:t>按一下以編輯母片標題樣式</a:t>
            </a:r>
            <a:endParaRPr lang="zh-TW" altLang="en-US"/>
          </a:p>
        </p:txBody>
      </p:sp>
      <p:sp>
        <p:nvSpPr>
          <p:cNvPr id="3075" name="Rectangle 3"/>
          <p:cNvSpPr>
            <a:spLocks noGrp="1" noChangeArrowheads="1"/>
          </p:cNvSpPr>
          <p:nvPr>
            <p:ph type="subTitle" idx="1"/>
          </p:nvPr>
        </p:nvSpPr>
        <p:spPr>
          <a:xfrm>
            <a:off x="1371600" y="4437063"/>
            <a:ext cx="6400800" cy="1368425"/>
          </a:xfrm>
        </p:spPr>
        <p:txBody>
          <a:bodyPr/>
          <a:lstStyle>
            <a:lvl1pPr marL="0" indent="0" algn="ctr">
              <a:buFontTx/>
              <a:buNone/>
              <a:defRPr/>
            </a:lvl1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a:lvl1pPr>
          </a:lstStyle>
          <a:p>
            <a:pPr>
              <a:defRPr/>
            </a:pPr>
            <a:fld id="{A057211A-37F5-4088-8A55-741D76AF623F}" type="slidenum">
              <a:rPr lang="en-US" altLang="zh-TW"/>
              <a:pPr>
                <a:defRPr/>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DF1A25A-8EA2-4764-A0F7-7976CC2398FA}" type="slidenum">
              <a:rPr lang="en-US" altLang="zh-TW"/>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1D7671E6-A319-4AA0-BA53-4F989836B857}"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D6E6FC36-C146-4049-8AAD-98F700F4D5C5}"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731CB69D-B55C-4C6A-B66E-8AA015A6EE28}"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5F522AE5-209B-466C-BF0B-A1C4EEE98A6F}"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DBC83E9C-2EF3-4481-A17D-A3903CBFA734}"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6B2BB16B-E76C-41C4-BC39-C8AFE95678B7}"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smtClean="0"/>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E73F67E9-9297-4BAC-AFE9-277E025E5C40}"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2FB8F18-6C17-4001-8DDA-1AE0791CA86E}"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64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85800" y="609600"/>
            <a:ext cx="5676900" cy="54864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868213E-08AB-4736-8E75-136C2BE67CE7}"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152400"/>
            <a:ext cx="6870700" cy="16002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828800"/>
            <a:ext cx="3771900" cy="36576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10100" y="1828800"/>
            <a:ext cx="3771900" cy="36576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a:xfrm>
            <a:off x="1371600" y="6248400"/>
            <a:ext cx="1905000" cy="457200"/>
          </a:xfrm>
        </p:spPr>
        <p:txBody>
          <a:bodyPr/>
          <a:lstStyle>
            <a:lvl1pPr>
              <a:defRPr/>
            </a:lvl1pPr>
          </a:lstStyle>
          <a:p>
            <a:pPr>
              <a:defRPr/>
            </a:pPr>
            <a:endParaRPr lang="en-US" altLang="zh-TW"/>
          </a:p>
        </p:txBody>
      </p:sp>
      <p:sp>
        <p:nvSpPr>
          <p:cNvPr id="6" name="頁尾版面配置區 5"/>
          <p:cNvSpPr>
            <a:spLocks noGrp="1"/>
          </p:cNvSpPr>
          <p:nvPr>
            <p:ph type="ftr" sz="quarter" idx="11"/>
          </p:nvPr>
        </p:nvSpPr>
        <p:spPr>
          <a:xfrm>
            <a:off x="3556000" y="6248400"/>
            <a:ext cx="2895600" cy="457200"/>
          </a:xfrm>
        </p:spPr>
        <p:txBody>
          <a:bodyPr/>
          <a:lstStyle>
            <a:lvl1pPr>
              <a:defRPr/>
            </a:lvl1pPr>
          </a:lstStyle>
          <a:p>
            <a:pPr>
              <a:defRPr/>
            </a:pPr>
            <a:endParaRPr lang="en-US" altLang="zh-TW"/>
          </a:p>
        </p:txBody>
      </p:sp>
      <p:sp>
        <p:nvSpPr>
          <p:cNvPr id="7" name="投影片編號版面配置區 6"/>
          <p:cNvSpPr>
            <a:spLocks noGrp="1"/>
          </p:cNvSpPr>
          <p:nvPr>
            <p:ph type="sldNum" sz="quarter" idx="12"/>
          </p:nvPr>
        </p:nvSpPr>
        <p:spPr>
          <a:xfrm>
            <a:off x="6718300" y="6248400"/>
            <a:ext cx="1905000" cy="457200"/>
          </a:xfrm>
        </p:spPr>
        <p:txBody>
          <a:bodyPr/>
          <a:lstStyle>
            <a:lvl1pPr>
              <a:defRPr/>
            </a:lvl1pPr>
          </a:lstStyle>
          <a:p>
            <a:pPr>
              <a:defRPr/>
            </a:pPr>
            <a:fld id="{3FEC1896-0BF6-481F-B247-2D48993D3A88}" type="slidenum">
              <a:rPr lang="zh-TW" altLang="en-US"/>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152400"/>
            <a:ext cx="6870700" cy="16002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828800"/>
            <a:ext cx="3771900" cy="36576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10100" y="1828800"/>
            <a:ext cx="3771900" cy="17526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10100" y="3733800"/>
            <a:ext cx="3771900" cy="17526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a:xfrm>
            <a:off x="1371600" y="6248400"/>
            <a:ext cx="1905000" cy="457200"/>
          </a:xfrm>
        </p:spPr>
        <p:txBody>
          <a:bodyPr/>
          <a:lstStyle>
            <a:lvl1pPr>
              <a:defRPr/>
            </a:lvl1pPr>
          </a:lstStyle>
          <a:p>
            <a:pPr>
              <a:defRPr/>
            </a:pPr>
            <a:endParaRPr lang="en-US" altLang="zh-TW"/>
          </a:p>
        </p:txBody>
      </p:sp>
      <p:sp>
        <p:nvSpPr>
          <p:cNvPr id="7" name="頁尾版面配置區 6"/>
          <p:cNvSpPr>
            <a:spLocks noGrp="1"/>
          </p:cNvSpPr>
          <p:nvPr>
            <p:ph type="ftr" sz="quarter" idx="11"/>
          </p:nvPr>
        </p:nvSpPr>
        <p:spPr>
          <a:xfrm>
            <a:off x="3556000" y="6248400"/>
            <a:ext cx="2895600" cy="457200"/>
          </a:xfrm>
        </p:spPr>
        <p:txBody>
          <a:bodyPr/>
          <a:lstStyle>
            <a:lvl1pPr>
              <a:defRPr/>
            </a:lvl1pPr>
          </a:lstStyle>
          <a:p>
            <a:pPr>
              <a:defRPr/>
            </a:pPr>
            <a:endParaRPr lang="en-US" altLang="zh-TW"/>
          </a:p>
        </p:txBody>
      </p:sp>
      <p:sp>
        <p:nvSpPr>
          <p:cNvPr id="8" name="投影片編號版面配置區 7"/>
          <p:cNvSpPr>
            <a:spLocks noGrp="1"/>
          </p:cNvSpPr>
          <p:nvPr>
            <p:ph type="sldNum" sz="quarter" idx="12"/>
          </p:nvPr>
        </p:nvSpPr>
        <p:spPr>
          <a:xfrm>
            <a:off x="6718300" y="6248400"/>
            <a:ext cx="1905000" cy="457200"/>
          </a:xfrm>
        </p:spPr>
        <p:txBody>
          <a:bodyPr/>
          <a:lstStyle>
            <a:lvl1pPr>
              <a:defRPr/>
            </a:lvl1pPr>
          </a:lstStyle>
          <a:p>
            <a:pPr>
              <a:defRPr/>
            </a:pPr>
            <a:fld id="{6E1FA128-5201-4F71-936A-103C7BC44CFB}" type="slidenum">
              <a:rPr lang="zh-TW" altLang="en-US"/>
              <a:pPr>
                <a:defRPr/>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pic>
        <p:nvPicPr>
          <p:cNvPr id="1026" name="Picture 36" descr="12008030z"/>
          <p:cNvPicPr>
            <a:picLocks noChangeAspect="1" noChangeArrowheads="1"/>
          </p:cNvPicPr>
          <p:nvPr/>
        </p:nvPicPr>
        <p:blipFill>
          <a:blip r:embed="rId15"/>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8"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B02F79DA-3053-401C-833F-032EDF0CCC26}"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819"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20" r:id="rId12"/>
    <p:sldLayoutId id="2147483821" r:id="rId13"/>
  </p:sldLayoutIdLst>
  <p:hf hdr="0" ftr="0" dt="0"/>
  <p:txStyles>
    <p:titleStyle>
      <a:lvl1pPr algn="ctr" rtl="0" eaLnBrk="0" fontAlgn="base" hangingPunct="0">
        <a:spcBef>
          <a:spcPct val="0"/>
        </a:spcBef>
        <a:spcAft>
          <a:spcPct val="0"/>
        </a:spcAft>
        <a:defRPr kumimoji="1" sz="4400" b="1">
          <a:solidFill>
            <a:srgbClr val="006600"/>
          </a:solidFill>
          <a:latin typeface="+mj-lt"/>
          <a:ea typeface="+mj-ea"/>
          <a:cs typeface="+mj-cs"/>
        </a:defRPr>
      </a:lvl1pPr>
      <a:lvl2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2pPr>
      <a:lvl3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3pPr>
      <a:lvl4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4pPr>
      <a:lvl5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5pPr>
      <a:lvl6pPr marL="4572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6pPr>
      <a:lvl7pPr marL="9144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7pPr>
      <a:lvl8pPr marL="13716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8pPr>
      <a:lvl9pPr marL="18288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ctrTitle"/>
          </p:nvPr>
        </p:nvSpPr>
        <p:spPr>
          <a:xfrm>
            <a:off x="395536" y="2924944"/>
            <a:ext cx="8059737" cy="3600400"/>
          </a:xfrm>
        </p:spPr>
        <p:txBody>
          <a:bodyPr/>
          <a:lstStyle/>
          <a:p>
            <a:pPr eaLnBrk="1" hangingPunct="1">
              <a:defRPr/>
            </a:pPr>
            <a:r>
              <a:rPr lang="zh-TW" altLang="en-US" sz="4800" dirty="0" smtClean="0">
                <a:solidFill>
                  <a:srgbClr val="003300"/>
                </a:solidFill>
              </a:rPr>
              <a:t>  志願服務法規之認識                                    </a:t>
            </a:r>
            <a:r>
              <a:rPr lang="en-US" altLang="zh-TW" sz="2800" dirty="0" smtClean="0">
                <a:solidFill>
                  <a:srgbClr val="003300"/>
                </a:solidFill>
                <a:latin typeface="+mn-ea"/>
                <a:ea typeface="+mn-ea"/>
              </a:rPr>
              <a:t>           </a:t>
            </a:r>
            <a:br>
              <a:rPr lang="en-US" altLang="zh-TW" sz="2800" dirty="0" smtClean="0">
                <a:solidFill>
                  <a:srgbClr val="003300"/>
                </a:solidFill>
                <a:latin typeface="+mn-ea"/>
                <a:ea typeface="+mn-ea"/>
              </a:rPr>
            </a:br>
            <a:r>
              <a:rPr lang="en-US" altLang="zh-TW" sz="2800" dirty="0" smtClean="0">
                <a:solidFill>
                  <a:srgbClr val="003300"/>
                </a:solidFill>
                <a:latin typeface="+mn-ea"/>
                <a:ea typeface="+mn-ea"/>
              </a:rPr>
              <a:t>                                  </a:t>
            </a:r>
            <a:r>
              <a:rPr lang="zh-TW" altLang="en-US" sz="2800" dirty="0" smtClean="0">
                <a:solidFill>
                  <a:srgbClr val="003300"/>
                </a:solidFill>
                <a:latin typeface="+mn-ea"/>
                <a:ea typeface="+mn-ea"/>
              </a:rPr>
              <a:t>   </a:t>
            </a:r>
            <a:r>
              <a:rPr lang="en-US" altLang="zh-TW" sz="2800" dirty="0" smtClean="0">
                <a:solidFill>
                  <a:srgbClr val="003300"/>
                </a:solidFill>
                <a:latin typeface="+mn-ea"/>
                <a:ea typeface="+mn-ea"/>
              </a:rPr>
              <a:t/>
            </a:r>
            <a:br>
              <a:rPr lang="en-US" altLang="zh-TW" sz="2800" dirty="0" smtClean="0">
                <a:solidFill>
                  <a:srgbClr val="003300"/>
                </a:solidFill>
                <a:latin typeface="+mn-ea"/>
                <a:ea typeface="+mn-ea"/>
              </a:rPr>
            </a:br>
            <a:r>
              <a:rPr lang="zh-TW" altLang="en-US" sz="2800" dirty="0">
                <a:solidFill>
                  <a:srgbClr val="003300"/>
                </a:solidFill>
                <a:latin typeface="+mn-ea"/>
                <a:ea typeface="+mn-ea"/>
              </a:rPr>
              <a:t> </a:t>
            </a:r>
            <a:r>
              <a:rPr lang="zh-TW" altLang="en-US" sz="2800" dirty="0" smtClean="0">
                <a:solidFill>
                  <a:srgbClr val="003300"/>
                </a:solidFill>
                <a:latin typeface="+mn-ea"/>
                <a:ea typeface="+mn-ea"/>
              </a:rPr>
              <a:t>                                    謝東宏  </a:t>
            </a:r>
            <a:r>
              <a:rPr lang="en-US" altLang="zh-TW" sz="2800" dirty="0" smtClean="0">
                <a:solidFill>
                  <a:srgbClr val="003300"/>
                </a:solidFill>
                <a:latin typeface="+mn-ea"/>
                <a:ea typeface="+mn-ea"/>
              </a:rPr>
              <a:t/>
            </a:r>
            <a:br>
              <a:rPr lang="en-US" altLang="zh-TW" sz="2800" dirty="0" smtClean="0">
                <a:solidFill>
                  <a:srgbClr val="003300"/>
                </a:solidFill>
                <a:latin typeface="+mn-ea"/>
                <a:ea typeface="+mn-ea"/>
              </a:rPr>
            </a:br>
            <a:r>
              <a:rPr lang="en-US" altLang="zh-TW" sz="2800" dirty="0" smtClean="0">
                <a:solidFill>
                  <a:srgbClr val="003300"/>
                </a:solidFill>
                <a:latin typeface="+mn-ea"/>
                <a:ea typeface="+mn-ea"/>
              </a:rPr>
              <a:t>                              </a:t>
            </a:r>
            <a:r>
              <a:rPr lang="zh-TW" altLang="en-US" sz="2800" dirty="0" smtClean="0">
                <a:solidFill>
                  <a:srgbClr val="003300"/>
                </a:solidFill>
                <a:latin typeface="+mn-ea"/>
                <a:ea typeface="+mn-ea"/>
              </a:rPr>
              <a:t>   </a:t>
            </a:r>
            <a:r>
              <a:rPr lang="en-US" altLang="zh-TW" sz="2800" dirty="0" smtClean="0">
                <a:solidFill>
                  <a:srgbClr val="003300"/>
                </a:solidFill>
                <a:latin typeface="+mn-ea"/>
                <a:ea typeface="+mn-ea"/>
              </a:rPr>
              <a:t>0956554083</a:t>
            </a:r>
            <a:br>
              <a:rPr lang="en-US" altLang="zh-TW" sz="2800" dirty="0" smtClean="0">
                <a:solidFill>
                  <a:srgbClr val="003300"/>
                </a:solidFill>
                <a:latin typeface="+mn-ea"/>
                <a:ea typeface="+mn-ea"/>
              </a:rPr>
            </a:br>
            <a:r>
              <a:rPr lang="en-US" altLang="zh-TW" sz="2800" dirty="0" smtClean="0">
                <a:solidFill>
                  <a:srgbClr val="003300"/>
                </a:solidFill>
                <a:latin typeface="+mn-ea"/>
                <a:ea typeface="+mn-ea"/>
              </a:rPr>
              <a:t>                              07-7471393</a:t>
            </a:r>
            <a:r>
              <a:rPr lang="zh-TW" altLang="en-US" sz="2800" dirty="0" smtClean="0">
                <a:solidFill>
                  <a:srgbClr val="003300"/>
                </a:solidFill>
                <a:latin typeface="+mn-ea"/>
                <a:ea typeface="+mn-ea"/>
              </a:rPr>
              <a:t>轉</a:t>
            </a:r>
            <a:r>
              <a:rPr lang="en-US" altLang="zh-TW" sz="2800" dirty="0" smtClean="0">
                <a:solidFill>
                  <a:srgbClr val="003300"/>
                </a:solidFill>
                <a:latin typeface="+mn-ea"/>
                <a:ea typeface="+mn-ea"/>
              </a:rPr>
              <a:t>33</a:t>
            </a:r>
            <a:br>
              <a:rPr lang="en-US" altLang="zh-TW" sz="2800" dirty="0" smtClean="0">
                <a:solidFill>
                  <a:srgbClr val="003300"/>
                </a:solidFill>
                <a:latin typeface="+mn-ea"/>
                <a:ea typeface="+mn-ea"/>
              </a:rPr>
            </a:br>
            <a:r>
              <a:rPr lang="zh-TW" altLang="en-US" sz="2800" dirty="0" smtClean="0">
                <a:solidFill>
                  <a:srgbClr val="003300"/>
                </a:solidFill>
                <a:latin typeface="+mn-ea"/>
                <a:ea typeface="+mn-ea"/>
              </a:rPr>
              <a:t>                      保</a:t>
            </a:r>
            <a:r>
              <a:rPr lang="zh-TW" altLang="en-US" sz="2800" dirty="0">
                <a:solidFill>
                  <a:srgbClr val="003300"/>
                </a:solidFill>
                <a:latin typeface="+mn-ea"/>
                <a:ea typeface="+mn-ea"/>
              </a:rPr>
              <a:t>德信青少年基金會董事</a:t>
            </a:r>
            <a:r>
              <a:rPr lang="en-US" altLang="zh-TW" sz="2800" dirty="0" smtClean="0">
                <a:solidFill>
                  <a:srgbClr val="003300"/>
                </a:solidFill>
                <a:latin typeface="+mn-ea"/>
                <a:ea typeface="+mn-ea"/>
              </a:rPr>
              <a:t/>
            </a:r>
            <a:br>
              <a:rPr lang="en-US" altLang="zh-TW" sz="2800" dirty="0" smtClean="0">
                <a:solidFill>
                  <a:srgbClr val="003300"/>
                </a:solidFill>
                <a:latin typeface="+mn-ea"/>
                <a:ea typeface="+mn-ea"/>
              </a:rPr>
            </a:br>
            <a:r>
              <a:rPr lang="zh-TW" altLang="en-US" sz="2800" dirty="0" smtClean="0">
                <a:solidFill>
                  <a:srgbClr val="003300"/>
                </a:solidFill>
                <a:latin typeface="+mn-ea"/>
                <a:ea typeface="+mn-ea"/>
              </a:rPr>
              <a:t>                  社會創新暨志工育成中心主任</a:t>
            </a:r>
            <a:r>
              <a:rPr lang="en-US" altLang="zh-TW" sz="2800" dirty="0" smtClean="0">
                <a:solidFill>
                  <a:srgbClr val="003300"/>
                </a:solidFill>
                <a:latin typeface="+mn-ea"/>
                <a:ea typeface="+mn-ea"/>
              </a:rPr>
              <a:t/>
            </a:r>
            <a:br>
              <a:rPr lang="en-US" altLang="zh-TW" sz="2800" dirty="0" smtClean="0">
                <a:solidFill>
                  <a:srgbClr val="003300"/>
                </a:solidFill>
                <a:latin typeface="+mn-ea"/>
                <a:ea typeface="+mn-ea"/>
              </a:rPr>
            </a:br>
            <a:r>
              <a:rPr lang="zh-TW" altLang="en-US" sz="2800" dirty="0" smtClean="0">
                <a:solidFill>
                  <a:srgbClr val="003300"/>
                </a:solidFill>
                <a:latin typeface="+mn-ea"/>
                <a:ea typeface="+mn-ea"/>
              </a:rPr>
              <a:t>                      </a:t>
            </a:r>
            <a:endParaRPr lang="zh-TW" altLang="en-US" sz="2800" dirty="0" smtClean="0">
              <a:solidFill>
                <a:srgbClr val="003300"/>
              </a:solidFill>
            </a:endParaRPr>
          </a:p>
        </p:txBody>
      </p:sp>
      <p:sp>
        <p:nvSpPr>
          <p:cNvPr id="5123" name="投影片編號版面配置區 3"/>
          <p:cNvSpPr>
            <a:spLocks noGrp="1"/>
          </p:cNvSpPr>
          <p:nvPr>
            <p:ph type="sldNum" sz="quarter" idx="12"/>
          </p:nvPr>
        </p:nvSpPr>
        <p:spPr>
          <a:noFill/>
        </p:spPr>
        <p:txBody>
          <a:bodyPr/>
          <a:lstStyle/>
          <a:p>
            <a:fld id="{EAA0A262-7834-41F4-B43E-11B7051AB626}" type="slidenum">
              <a:rPr lang="en-US" altLang="zh-TW" smtClean="0"/>
              <a:pPr/>
              <a:t>1</a:t>
            </a:fld>
            <a:endParaRPr lang="en-US" altLang="zh-TW"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2</a:t>
            </a:fld>
            <a:endParaRPr lang="en-US" altLang="zh-TW"/>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66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9557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投影片編號版面配置區 5"/>
          <p:cNvSpPr>
            <a:spLocks noGrp="1"/>
          </p:cNvSpPr>
          <p:nvPr>
            <p:ph type="sldNum" sz="quarter" idx="12"/>
          </p:nvPr>
        </p:nvSpPr>
        <p:spPr>
          <a:noFill/>
        </p:spPr>
        <p:txBody>
          <a:bodyPr/>
          <a:lstStyle/>
          <a:p>
            <a:fld id="{54F66B2F-1D58-4E8C-9CF2-D4B0E78E62F8}" type="slidenum">
              <a:rPr lang="zh-TW" altLang="en-US" smtClean="0"/>
              <a:pPr/>
              <a:t>3</a:t>
            </a:fld>
            <a:endParaRPr lang="en-US" altLang="zh-TW" smtClean="0"/>
          </a:p>
        </p:txBody>
      </p:sp>
      <p:sp>
        <p:nvSpPr>
          <p:cNvPr id="109570" name="Rectangle 2"/>
          <p:cNvSpPr>
            <a:spLocks noGrp="1" noChangeArrowheads="1"/>
          </p:cNvSpPr>
          <p:nvPr>
            <p:ph type="title"/>
          </p:nvPr>
        </p:nvSpPr>
        <p:spPr>
          <a:xfrm>
            <a:off x="500063" y="844550"/>
            <a:ext cx="8229600" cy="941388"/>
          </a:xfrm>
        </p:spPr>
        <p:txBody>
          <a:bodyPr/>
          <a:lstStyle/>
          <a:p>
            <a:pPr eaLnBrk="1" hangingPunct="1">
              <a:defRPr/>
            </a:pPr>
            <a:r>
              <a:rPr lang="zh-TW" altLang="en-US" dirty="0" smtClean="0">
                <a:solidFill>
                  <a:srgbClr val="003300"/>
                </a:solidFill>
                <a:effectLst>
                  <a:outerShdw blurRad="38100" dist="38100" dir="2700000" algn="tl">
                    <a:srgbClr val="C0C0C0"/>
                  </a:outerShdw>
                </a:effectLst>
              </a:rPr>
              <a:t>志願服務法立法背景</a:t>
            </a:r>
          </a:p>
        </p:txBody>
      </p:sp>
      <p:sp>
        <p:nvSpPr>
          <p:cNvPr id="6148" name="Rectangle 3"/>
          <p:cNvSpPr>
            <a:spLocks noGrp="1" noChangeArrowheads="1"/>
          </p:cNvSpPr>
          <p:nvPr>
            <p:ph type="body" idx="1"/>
          </p:nvPr>
        </p:nvSpPr>
        <p:spPr>
          <a:xfrm>
            <a:off x="500063" y="2143125"/>
            <a:ext cx="8229600" cy="4017963"/>
          </a:xfrm>
        </p:spPr>
        <p:txBody>
          <a:bodyPr/>
          <a:lstStyle/>
          <a:p>
            <a:pPr eaLnBrk="1" hangingPunct="1">
              <a:lnSpc>
                <a:spcPct val="90000"/>
              </a:lnSpc>
            </a:pPr>
            <a:r>
              <a:rPr lang="zh-TW" altLang="en-US" sz="3600" dirty="0" smtClean="0">
                <a:solidFill>
                  <a:srgbClr val="006600"/>
                </a:solidFill>
                <a:latin typeface="標楷體" pitchFamily="65" charset="-120"/>
              </a:rPr>
              <a:t>聯合國將</a:t>
            </a:r>
            <a:r>
              <a:rPr lang="en-US" altLang="zh-TW" sz="3600" dirty="0" smtClean="0">
                <a:solidFill>
                  <a:srgbClr val="006600"/>
                </a:solidFill>
                <a:latin typeface="標楷體" pitchFamily="65" charset="-120"/>
              </a:rPr>
              <a:t>2001</a:t>
            </a:r>
            <a:r>
              <a:rPr lang="zh-TW" altLang="en-US" sz="3600" dirty="0" smtClean="0">
                <a:solidFill>
                  <a:srgbClr val="006600"/>
                </a:solidFill>
                <a:latin typeface="標楷體" pitchFamily="65" charset="-120"/>
              </a:rPr>
              <a:t>年定為「國際志工年</a:t>
            </a:r>
            <a:r>
              <a:rPr lang="zh-TW" altLang="en-US" dirty="0" smtClean="0">
                <a:solidFill>
                  <a:srgbClr val="006600"/>
                </a:solidFill>
                <a:latin typeface="標楷體" pitchFamily="65" charset="-120"/>
              </a:rPr>
              <a:t>」（</a:t>
            </a:r>
            <a:r>
              <a:rPr lang="en-US" altLang="zh-TW" dirty="0" smtClean="0">
                <a:solidFill>
                  <a:srgbClr val="006600"/>
                </a:solidFill>
                <a:latin typeface="標楷體" pitchFamily="65" charset="-120"/>
              </a:rPr>
              <a:t>International Year of Volunteers</a:t>
            </a:r>
            <a:r>
              <a:rPr lang="zh-TW" altLang="en-US" dirty="0" smtClean="0">
                <a:solidFill>
                  <a:srgbClr val="006600"/>
                </a:solidFill>
                <a:latin typeface="標楷體" pitchFamily="65" charset="-120"/>
              </a:rPr>
              <a:t>）</a:t>
            </a:r>
            <a:endParaRPr lang="en-US" altLang="zh-TW" dirty="0" smtClean="0">
              <a:solidFill>
                <a:srgbClr val="006600"/>
              </a:solidFill>
              <a:latin typeface="標楷體" pitchFamily="65" charset="-120"/>
            </a:endParaRPr>
          </a:p>
          <a:p>
            <a:pPr eaLnBrk="1" hangingPunct="1">
              <a:lnSpc>
                <a:spcPct val="90000"/>
              </a:lnSpc>
            </a:pPr>
            <a:r>
              <a:rPr lang="zh-TW" altLang="en-US" sz="3600" dirty="0" smtClean="0">
                <a:solidFill>
                  <a:srgbClr val="006600"/>
                </a:solidFill>
                <a:latin typeface="標楷體" pitchFamily="65" charset="-120"/>
              </a:rPr>
              <a:t>民國</a:t>
            </a:r>
            <a:r>
              <a:rPr lang="en-US" altLang="zh-TW" sz="3600" dirty="0" smtClean="0">
                <a:solidFill>
                  <a:srgbClr val="006600"/>
                </a:solidFill>
                <a:latin typeface="標楷體" pitchFamily="65" charset="-120"/>
              </a:rPr>
              <a:t>89</a:t>
            </a:r>
            <a:r>
              <a:rPr lang="zh-TW" altLang="en-US" sz="3600" dirty="0" smtClean="0">
                <a:solidFill>
                  <a:srgbClr val="006600"/>
                </a:solidFill>
                <a:latin typeface="標楷體" pitchFamily="65" charset="-120"/>
              </a:rPr>
              <a:t>年</a:t>
            </a:r>
            <a:r>
              <a:rPr lang="zh-TW" altLang="en-US" dirty="0" smtClean="0">
                <a:solidFill>
                  <a:srgbClr val="006600"/>
                </a:solidFill>
              </a:rPr>
              <a:t>，</a:t>
            </a:r>
            <a:r>
              <a:rPr lang="zh-TW" altLang="en-US" sz="3600" dirty="0" smtClean="0">
                <a:solidFill>
                  <a:srgbClr val="006600"/>
                </a:solidFill>
                <a:latin typeface="標楷體" pitchFamily="65" charset="-120"/>
              </a:rPr>
              <a:t>前立法委員江綺雯積極推  動志願服務法的立法</a:t>
            </a:r>
          </a:p>
          <a:p>
            <a:pPr eaLnBrk="1" hangingPunct="1">
              <a:lnSpc>
                <a:spcPct val="90000"/>
              </a:lnSpc>
              <a:spcBef>
                <a:spcPct val="40000"/>
              </a:spcBef>
            </a:pPr>
            <a:r>
              <a:rPr lang="en-US" altLang="zh-TW" sz="3600" dirty="0" smtClean="0">
                <a:solidFill>
                  <a:srgbClr val="006600"/>
                </a:solidFill>
                <a:latin typeface="標楷體" pitchFamily="65" charset="-120"/>
              </a:rPr>
              <a:t>2001</a:t>
            </a:r>
            <a:r>
              <a:rPr lang="zh-TW" altLang="en-US" sz="3600" dirty="0" smtClean="0">
                <a:solidFill>
                  <a:srgbClr val="006600"/>
                </a:solidFill>
                <a:latin typeface="標楷體" pitchFamily="65" charset="-120"/>
              </a:rPr>
              <a:t>年國際志工年，民國</a:t>
            </a:r>
            <a:r>
              <a:rPr lang="en-US" altLang="zh-TW" sz="3600" dirty="0" smtClean="0">
                <a:solidFill>
                  <a:srgbClr val="006600"/>
                </a:solidFill>
                <a:latin typeface="標楷體" pitchFamily="65" charset="-120"/>
              </a:rPr>
              <a:t>90</a:t>
            </a:r>
            <a:r>
              <a:rPr lang="zh-TW" altLang="en-US" sz="3600" dirty="0" smtClean="0">
                <a:solidFill>
                  <a:srgbClr val="006600"/>
                </a:solidFill>
                <a:latin typeface="標楷體" pitchFamily="65" charset="-120"/>
              </a:rPr>
              <a:t>年元月</a:t>
            </a:r>
            <a:r>
              <a:rPr lang="en-US" altLang="zh-TW" sz="3600" dirty="0" smtClean="0">
                <a:solidFill>
                  <a:srgbClr val="006600"/>
                </a:solidFill>
                <a:latin typeface="標楷體" pitchFamily="65" charset="-120"/>
              </a:rPr>
              <a:t>4</a:t>
            </a:r>
            <a:r>
              <a:rPr lang="zh-TW" altLang="en-US" sz="3600" dirty="0" smtClean="0">
                <a:solidFill>
                  <a:srgbClr val="006600"/>
                </a:solidFill>
                <a:latin typeface="標楷體" pitchFamily="65" charset="-120"/>
              </a:rPr>
              <a:t>日立法院三讀通過，同年元月</a:t>
            </a:r>
            <a:r>
              <a:rPr lang="en-US" altLang="zh-TW" sz="3600" dirty="0" smtClean="0">
                <a:solidFill>
                  <a:srgbClr val="006600"/>
                </a:solidFill>
                <a:latin typeface="標楷體" pitchFamily="65" charset="-120"/>
              </a:rPr>
              <a:t>20</a:t>
            </a:r>
            <a:r>
              <a:rPr lang="zh-TW" altLang="en-US" sz="3600" dirty="0" smtClean="0">
                <a:solidFill>
                  <a:srgbClr val="006600"/>
                </a:solidFill>
                <a:latin typeface="標楷體" pitchFamily="65" charset="-120"/>
              </a:rPr>
              <a:t>日奉總統令公布施行</a:t>
            </a:r>
            <a:r>
              <a:rPr lang="zh-TW" altLang="en-US" dirty="0" smtClean="0">
                <a:solidFill>
                  <a:srgbClr val="006600"/>
                </a:solidFill>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標題 1"/>
          <p:cNvSpPr>
            <a:spLocks noGrp="1"/>
          </p:cNvSpPr>
          <p:nvPr>
            <p:ph type="title"/>
          </p:nvPr>
        </p:nvSpPr>
        <p:spPr>
          <a:xfrm>
            <a:off x="642938" y="928688"/>
            <a:ext cx="7772400" cy="1462087"/>
          </a:xfrm>
        </p:spPr>
        <p:txBody>
          <a:bodyPr/>
          <a:lstStyle/>
          <a:p>
            <a:r>
              <a:rPr lang="zh-TW" altLang="en-US" dirty="0">
                <a:solidFill>
                  <a:srgbClr val="003300"/>
                </a:solidFill>
                <a:effectLst>
                  <a:outerShdw blurRad="38100" dist="38100" dir="2700000" algn="tl">
                    <a:srgbClr val="C0C0C0"/>
                  </a:outerShdw>
                </a:effectLst>
              </a:rPr>
              <a:t>促發志願服務法立法的</a:t>
            </a:r>
            <a:r>
              <a:rPr lang="en-US" altLang="zh-TW" dirty="0">
                <a:solidFill>
                  <a:srgbClr val="003300"/>
                </a:solidFill>
                <a:effectLst>
                  <a:outerShdw blurRad="38100" dist="38100" dir="2700000" algn="tl">
                    <a:srgbClr val="C0C0C0"/>
                  </a:outerShdw>
                </a:effectLst>
              </a:rPr>
              <a:t/>
            </a:r>
            <a:br>
              <a:rPr lang="en-US" altLang="zh-TW" dirty="0">
                <a:solidFill>
                  <a:srgbClr val="003300"/>
                </a:solidFill>
                <a:effectLst>
                  <a:outerShdw blurRad="38100" dist="38100" dir="2700000" algn="tl">
                    <a:srgbClr val="C0C0C0"/>
                  </a:outerShdw>
                </a:effectLst>
              </a:rPr>
            </a:br>
            <a:r>
              <a:rPr lang="zh-TW" altLang="en-US" dirty="0">
                <a:solidFill>
                  <a:srgbClr val="003300"/>
                </a:solidFill>
                <a:effectLst>
                  <a:outerShdw blurRad="38100" dist="38100" dir="2700000" algn="tl">
                    <a:srgbClr val="C0C0C0"/>
                  </a:outerShdw>
                </a:effectLst>
              </a:rPr>
              <a:t>重要影響事件</a:t>
            </a:r>
          </a:p>
        </p:txBody>
      </p:sp>
      <p:sp>
        <p:nvSpPr>
          <p:cNvPr id="7171" name="投影片編號版面配置區 3"/>
          <p:cNvSpPr>
            <a:spLocks noGrp="1"/>
          </p:cNvSpPr>
          <p:nvPr>
            <p:ph type="sldNum" sz="quarter" idx="12"/>
          </p:nvPr>
        </p:nvSpPr>
        <p:spPr>
          <a:noFill/>
        </p:spPr>
        <p:txBody>
          <a:bodyPr/>
          <a:lstStyle/>
          <a:p>
            <a:fld id="{73433DB0-A7E7-4A9F-8395-B9ADB8DE1467}" type="slidenum">
              <a:rPr lang="en-US" altLang="zh-TW" smtClean="0"/>
              <a:pPr/>
              <a:t>4</a:t>
            </a:fld>
            <a:endParaRPr lang="en-US" altLang="zh-TW" smtClean="0"/>
          </a:p>
        </p:txBody>
      </p:sp>
      <p:sp>
        <p:nvSpPr>
          <p:cNvPr id="7172" name="內容版面配置區 4"/>
          <p:cNvSpPr>
            <a:spLocks noGrp="1"/>
          </p:cNvSpPr>
          <p:nvPr>
            <p:ph idx="1"/>
          </p:nvPr>
        </p:nvSpPr>
        <p:spPr>
          <a:xfrm>
            <a:off x="642938" y="2857500"/>
            <a:ext cx="7772400" cy="2308225"/>
          </a:xfrm>
        </p:spPr>
        <p:txBody>
          <a:bodyPr>
            <a:spAutoFit/>
          </a:bodyPr>
          <a:lstStyle/>
          <a:p>
            <a:pPr eaLnBrk="1" hangingPunct="1">
              <a:buFontTx/>
              <a:buNone/>
            </a:pPr>
            <a:r>
              <a:rPr lang="zh-TW" altLang="en-US" sz="3600" b="1" dirty="0" smtClean="0">
                <a:solidFill>
                  <a:srgbClr val="DF2766"/>
                </a:solidFill>
              </a:rPr>
              <a:t>   </a:t>
            </a:r>
            <a:r>
              <a:rPr lang="zh-TW" altLang="en-US" sz="3600" dirty="0">
                <a:solidFill>
                  <a:srgbClr val="006600"/>
                </a:solidFill>
                <a:latin typeface="標楷體" pitchFamily="65" charset="-120"/>
              </a:rPr>
              <a:t>民國</a:t>
            </a:r>
            <a:r>
              <a:rPr lang="en-US" altLang="zh-TW" sz="3600" dirty="0">
                <a:solidFill>
                  <a:srgbClr val="006600"/>
                </a:solidFill>
                <a:latin typeface="標楷體" pitchFamily="65" charset="-120"/>
              </a:rPr>
              <a:t>88</a:t>
            </a:r>
            <a:r>
              <a:rPr lang="zh-TW" altLang="en-US" sz="3600" dirty="0">
                <a:solidFill>
                  <a:srgbClr val="006600"/>
                </a:solidFill>
                <a:latin typeface="標楷體" pitchFamily="65" charset="-120"/>
              </a:rPr>
              <a:t>年</a:t>
            </a:r>
            <a:r>
              <a:rPr lang="en-US" altLang="zh-TW" sz="3600" dirty="0">
                <a:solidFill>
                  <a:srgbClr val="006600"/>
                </a:solidFill>
                <a:latin typeface="標楷體" pitchFamily="65" charset="-120"/>
              </a:rPr>
              <a:t>921</a:t>
            </a:r>
            <a:r>
              <a:rPr lang="zh-TW" altLang="en-US" sz="3600" dirty="0">
                <a:solidFill>
                  <a:srgbClr val="006600"/>
                </a:solidFill>
                <a:latin typeface="標楷體" pitchFamily="65" charset="-120"/>
              </a:rPr>
              <a:t>大地震對志願服務法之推動具相當影響性</a:t>
            </a:r>
            <a:r>
              <a:rPr lang="en-US" altLang="zh-TW" sz="3600" dirty="0">
                <a:solidFill>
                  <a:srgbClr val="006600"/>
                </a:solidFill>
                <a:latin typeface="標楷體" pitchFamily="65" charset="-120"/>
              </a:rPr>
              <a:t>--</a:t>
            </a:r>
            <a:r>
              <a:rPr lang="zh-TW" altLang="en-US" sz="3600" dirty="0">
                <a:solidFill>
                  <a:srgbClr val="006600"/>
                </a:solidFill>
                <a:latin typeface="標楷體" pitchFamily="65" charset="-120"/>
              </a:rPr>
              <a:t>因志工及社會資源大量湧入災區，但卻無法作有效的協調，造成資源的浪費。</a:t>
            </a:r>
            <a:endParaRPr lang="en-US" sz="3600" dirty="0">
              <a:solidFill>
                <a:srgbClr val="006600"/>
              </a:solidFill>
              <a:latin typeface="標楷體" pitchFamily="65" charset="-12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標題 1"/>
          <p:cNvSpPr>
            <a:spLocks noGrp="1"/>
          </p:cNvSpPr>
          <p:nvPr>
            <p:ph type="title"/>
          </p:nvPr>
        </p:nvSpPr>
        <p:spPr>
          <a:xfrm>
            <a:off x="642938" y="857250"/>
            <a:ext cx="7772400" cy="1143000"/>
          </a:xfrm>
        </p:spPr>
        <p:txBody>
          <a:bodyPr/>
          <a:lstStyle/>
          <a:p>
            <a:pPr eaLnBrk="1" hangingPunct="1"/>
            <a:r>
              <a:rPr lang="zh-TW" altLang="en-US" smtClean="0">
                <a:solidFill>
                  <a:srgbClr val="003300"/>
                </a:solidFill>
              </a:rPr>
              <a:t>志願服務法的規範</a:t>
            </a:r>
          </a:p>
        </p:txBody>
      </p:sp>
      <p:sp>
        <p:nvSpPr>
          <p:cNvPr id="8195" name="內容版面配置區 2"/>
          <p:cNvSpPr>
            <a:spLocks noGrp="1"/>
          </p:cNvSpPr>
          <p:nvPr>
            <p:ph idx="1"/>
          </p:nvPr>
        </p:nvSpPr>
        <p:spPr>
          <a:xfrm>
            <a:off x="642938" y="2214563"/>
            <a:ext cx="7772400" cy="1304925"/>
          </a:xfrm>
        </p:spPr>
        <p:txBody>
          <a:bodyPr/>
          <a:lstStyle/>
          <a:p>
            <a:pPr eaLnBrk="1" hangingPunct="1"/>
            <a:r>
              <a:rPr lang="zh-TW" altLang="en-US" sz="3600" dirty="0">
                <a:solidFill>
                  <a:srgbClr val="006600"/>
                </a:solidFill>
                <a:latin typeface="標楷體" pitchFamily="65" charset="-120"/>
              </a:rPr>
              <a:t>志願服務法強調計畫性、團隊式的服務，非個人做好事，屬狹義的志工。</a:t>
            </a:r>
            <a:endParaRPr lang="en-US" altLang="zh-TW" sz="3600" dirty="0">
              <a:solidFill>
                <a:srgbClr val="006600"/>
              </a:solidFill>
              <a:latin typeface="標楷體" pitchFamily="65" charset="-120"/>
            </a:endParaRPr>
          </a:p>
        </p:txBody>
      </p:sp>
      <p:sp>
        <p:nvSpPr>
          <p:cNvPr id="8196" name="投影片編號版面配置區 3"/>
          <p:cNvSpPr>
            <a:spLocks noGrp="1"/>
          </p:cNvSpPr>
          <p:nvPr>
            <p:ph type="sldNum" sz="quarter" idx="12"/>
          </p:nvPr>
        </p:nvSpPr>
        <p:spPr>
          <a:noFill/>
        </p:spPr>
        <p:txBody>
          <a:bodyPr/>
          <a:lstStyle/>
          <a:p>
            <a:fld id="{833B8C89-FD75-40E3-A160-6FED53B1B8EC}" type="slidenum">
              <a:rPr lang="en-US" altLang="zh-TW" smtClean="0"/>
              <a:pPr/>
              <a:t>5</a:t>
            </a:fld>
            <a:endParaRPr lang="en-US" altLang="zh-TW"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投影片編號版面配置區 3"/>
          <p:cNvSpPr>
            <a:spLocks noGrp="1"/>
          </p:cNvSpPr>
          <p:nvPr>
            <p:ph type="sldNum" sz="quarter" idx="12"/>
          </p:nvPr>
        </p:nvSpPr>
        <p:spPr>
          <a:noFill/>
        </p:spPr>
        <p:txBody>
          <a:bodyPr/>
          <a:lstStyle/>
          <a:p>
            <a:fld id="{9FEB8C12-7B00-466C-829A-BCA71C0D8C6D}" type="slidenum">
              <a:rPr lang="zh-TW" altLang="en-US" smtClean="0"/>
              <a:pPr/>
              <a:t>6</a:t>
            </a:fld>
            <a:endParaRPr lang="en-US" altLang="zh-TW" smtClean="0"/>
          </a:p>
        </p:txBody>
      </p:sp>
      <p:sp>
        <p:nvSpPr>
          <p:cNvPr id="9219" name="Text Box 4"/>
          <p:cNvSpPr txBox="1">
            <a:spLocks noChangeArrowheads="1"/>
          </p:cNvSpPr>
          <p:nvPr/>
        </p:nvSpPr>
        <p:spPr bwMode="auto">
          <a:xfrm>
            <a:off x="2895600" y="908050"/>
            <a:ext cx="4629150" cy="366713"/>
          </a:xfrm>
          <a:prstGeom prst="rect">
            <a:avLst/>
          </a:prstGeom>
          <a:noFill/>
          <a:ln w="9525">
            <a:noFill/>
            <a:miter lim="800000"/>
            <a:headEnd/>
            <a:tailEnd/>
          </a:ln>
        </p:spPr>
        <p:txBody>
          <a:bodyPr>
            <a:spAutoFit/>
          </a:bodyPr>
          <a:lstStyle/>
          <a:p>
            <a:endParaRPr lang="zh-TW" altLang="en-US">
              <a:latin typeface="Arial" pitchFamily="34" charset="0"/>
            </a:endParaRPr>
          </a:p>
        </p:txBody>
      </p:sp>
      <p:sp>
        <p:nvSpPr>
          <p:cNvPr id="9220" name="Rectangle 6"/>
          <p:cNvSpPr>
            <a:spLocks noChangeArrowheads="1"/>
          </p:cNvSpPr>
          <p:nvPr/>
        </p:nvSpPr>
        <p:spPr bwMode="auto">
          <a:xfrm>
            <a:off x="611188" y="2543175"/>
            <a:ext cx="8208962" cy="2838450"/>
          </a:xfrm>
          <a:prstGeom prst="rect">
            <a:avLst/>
          </a:prstGeom>
          <a:noFill/>
          <a:ln w="9525">
            <a:noFill/>
            <a:miter lim="800000"/>
            <a:headEnd/>
            <a:tailEnd/>
          </a:ln>
        </p:spPr>
        <p:txBody>
          <a:bodyPr anchor="ctr">
            <a:spAutoFit/>
          </a:bodyPr>
          <a:lstStyle/>
          <a:p>
            <a:pPr algn="ctr"/>
            <a:r>
              <a:rPr lang="en-US" altLang="zh-TW" sz="3600" dirty="0">
                <a:solidFill>
                  <a:srgbClr val="006600"/>
                </a:solidFill>
                <a:latin typeface="標楷體" pitchFamily="65" charset="-120"/>
                <a:ea typeface="+mn-ea"/>
              </a:rPr>
              <a:t>1.</a:t>
            </a:r>
            <a:r>
              <a:rPr lang="zh-TW" altLang="en-US" sz="3600" dirty="0">
                <a:solidFill>
                  <a:srgbClr val="006600"/>
                </a:solidFill>
                <a:latin typeface="標楷體" pitchFamily="65" charset="-120"/>
                <a:ea typeface="+mn-ea"/>
              </a:rPr>
              <a:t>期盼藉以提昇民眾參與志願服務的意</a:t>
            </a:r>
          </a:p>
          <a:p>
            <a:r>
              <a:rPr lang="zh-TW" altLang="en-US" sz="3600" dirty="0">
                <a:solidFill>
                  <a:srgbClr val="006600"/>
                </a:solidFill>
                <a:latin typeface="標楷體" pitchFamily="65" charset="-120"/>
                <a:ea typeface="+mn-ea"/>
              </a:rPr>
              <a:t>  願，推動全民共同關懷社會；</a:t>
            </a:r>
          </a:p>
          <a:p>
            <a:endParaRPr lang="zh-TW" altLang="en-US" sz="3600" dirty="0">
              <a:solidFill>
                <a:srgbClr val="006600"/>
              </a:solidFill>
              <a:latin typeface="標楷體" pitchFamily="65" charset="-120"/>
              <a:ea typeface="+mn-ea"/>
            </a:endParaRPr>
          </a:p>
          <a:p>
            <a:r>
              <a:rPr lang="en-US" altLang="zh-TW" sz="3600" dirty="0">
                <a:solidFill>
                  <a:srgbClr val="006600"/>
                </a:solidFill>
                <a:latin typeface="標楷體" pitchFamily="65" charset="-120"/>
                <a:ea typeface="+mn-ea"/>
              </a:rPr>
              <a:t>2.</a:t>
            </a:r>
            <a:r>
              <a:rPr lang="zh-TW" altLang="en-US" sz="3600" dirty="0">
                <a:solidFill>
                  <a:srgbClr val="006600"/>
                </a:solidFill>
                <a:latin typeface="標楷體" pitchFamily="65" charset="-120"/>
                <a:ea typeface="+mn-ea"/>
              </a:rPr>
              <a:t>冀望能提昇志工之安全保障，增進志</a:t>
            </a:r>
          </a:p>
          <a:p>
            <a:r>
              <a:rPr lang="zh-TW" altLang="en-US" sz="3600" dirty="0">
                <a:solidFill>
                  <a:srgbClr val="006600"/>
                </a:solidFill>
                <a:latin typeface="標楷體" pitchFamily="65" charset="-120"/>
                <a:ea typeface="+mn-ea"/>
              </a:rPr>
              <a:t>  願服務的水準。 </a:t>
            </a:r>
          </a:p>
        </p:txBody>
      </p:sp>
      <p:sp>
        <p:nvSpPr>
          <p:cNvPr id="52231" name="Rectangle 7"/>
          <p:cNvSpPr>
            <a:spLocks noChangeArrowheads="1"/>
          </p:cNvSpPr>
          <p:nvPr/>
        </p:nvSpPr>
        <p:spPr bwMode="auto">
          <a:xfrm>
            <a:off x="539750" y="981075"/>
            <a:ext cx="7920038" cy="762000"/>
          </a:xfrm>
          <a:prstGeom prst="rect">
            <a:avLst/>
          </a:prstGeom>
          <a:noFill/>
          <a:ln w="9525">
            <a:noFill/>
            <a:miter lim="800000"/>
            <a:headEnd/>
            <a:tailEnd/>
          </a:ln>
          <a:effectLst/>
        </p:spPr>
        <p:txBody>
          <a:bodyPr>
            <a:spAutoFit/>
          </a:bodyPr>
          <a:lstStyle/>
          <a:p>
            <a:pPr algn="ctr">
              <a:defRPr/>
            </a:pPr>
            <a:r>
              <a:rPr lang="zh-TW" altLang="en-US" sz="4400" b="1" dirty="0">
                <a:solidFill>
                  <a:srgbClr val="003300"/>
                </a:solidFill>
                <a:effectLst>
                  <a:outerShdw blurRad="38100" dist="38100" dir="2700000" algn="tl">
                    <a:srgbClr val="C0C0C0"/>
                  </a:outerShdw>
                </a:effectLst>
                <a:latin typeface="Arial" charset="0"/>
                <a:ea typeface="標楷體" pitchFamily="65" charset="-120"/>
              </a:rPr>
              <a:t>志願服務法制定的目的</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投影片編號版面配置區 4"/>
          <p:cNvSpPr>
            <a:spLocks noGrp="1"/>
          </p:cNvSpPr>
          <p:nvPr>
            <p:ph type="sldNum" sz="quarter" idx="12"/>
          </p:nvPr>
        </p:nvSpPr>
        <p:spPr>
          <a:noFill/>
        </p:spPr>
        <p:txBody>
          <a:bodyPr/>
          <a:lstStyle/>
          <a:p>
            <a:fld id="{908DE6E5-9564-4544-B5EB-C0F3040F06E4}" type="slidenum">
              <a:rPr lang="zh-TW" altLang="en-US" smtClean="0"/>
              <a:pPr/>
              <a:t>7</a:t>
            </a:fld>
            <a:endParaRPr lang="en-US" altLang="zh-TW" smtClean="0"/>
          </a:p>
        </p:txBody>
      </p:sp>
      <p:sp>
        <p:nvSpPr>
          <p:cNvPr id="54276" name="Rectangle 4"/>
          <p:cNvSpPr>
            <a:spLocks noChangeArrowheads="1"/>
          </p:cNvSpPr>
          <p:nvPr/>
        </p:nvSpPr>
        <p:spPr bwMode="auto">
          <a:xfrm>
            <a:off x="785813" y="1908978"/>
            <a:ext cx="7559675" cy="3970318"/>
          </a:xfrm>
          <a:prstGeom prst="rect">
            <a:avLst/>
          </a:prstGeom>
          <a:noFill/>
          <a:ln w="9525">
            <a:noFill/>
            <a:miter lim="800000"/>
            <a:headEnd/>
            <a:tailEnd/>
          </a:ln>
          <a:effectLst/>
        </p:spPr>
        <p:txBody>
          <a:bodyPr anchor="ctr">
            <a:spAutoFit/>
          </a:bodyPr>
          <a:lstStyle/>
          <a:p>
            <a:pPr>
              <a:defRPr/>
            </a:pPr>
            <a:r>
              <a:rPr lang="zh-TW" altLang="en-US" sz="3600" dirty="0">
                <a:solidFill>
                  <a:srgbClr val="006600"/>
                </a:solidFill>
                <a:latin typeface="標楷體" pitchFamily="65" charset="-120"/>
                <a:ea typeface="+mn-ea"/>
              </a:rPr>
              <a:t>民眾出於自由意志，</a:t>
            </a:r>
          </a:p>
          <a:p>
            <a:pPr>
              <a:defRPr/>
            </a:pPr>
            <a:r>
              <a:rPr lang="zh-TW" altLang="en-US" sz="3600" dirty="0">
                <a:solidFill>
                  <a:srgbClr val="FF0066"/>
                </a:solidFill>
                <a:latin typeface="標楷體" pitchFamily="65" charset="-120"/>
                <a:ea typeface="+mn-ea"/>
              </a:rPr>
              <a:t>非基於個人義務或法律責任</a:t>
            </a:r>
            <a:r>
              <a:rPr lang="zh-TW" altLang="en-US" sz="3600" dirty="0">
                <a:solidFill>
                  <a:srgbClr val="006600"/>
                </a:solidFill>
                <a:latin typeface="標楷體" pitchFamily="65" charset="-120"/>
                <a:ea typeface="+mn-ea"/>
              </a:rPr>
              <a:t>，</a:t>
            </a:r>
          </a:p>
          <a:p>
            <a:pPr>
              <a:defRPr/>
            </a:pPr>
            <a:r>
              <a:rPr lang="zh-TW" altLang="en-US" sz="3600" dirty="0">
                <a:solidFill>
                  <a:srgbClr val="006600"/>
                </a:solidFill>
                <a:latin typeface="標楷體" pitchFamily="65" charset="-120"/>
                <a:ea typeface="+mn-ea"/>
              </a:rPr>
              <a:t>秉誠心以</a:t>
            </a:r>
            <a:r>
              <a:rPr lang="zh-TW" altLang="en-US" sz="3600" dirty="0">
                <a:solidFill>
                  <a:srgbClr val="FF0066"/>
                </a:solidFill>
                <a:effectLst>
                  <a:outerShdw blurRad="38100" dist="38100" dir="2700000" algn="tl">
                    <a:srgbClr val="000000">
                      <a:alpha val="43137"/>
                    </a:srgbClr>
                  </a:outerShdw>
                </a:effectLst>
                <a:latin typeface="標楷體" pitchFamily="65" charset="-120"/>
                <a:ea typeface="+mn-ea"/>
              </a:rPr>
              <a:t>知識、體能、勞力、經驗、技術、時間</a:t>
            </a:r>
            <a:r>
              <a:rPr lang="zh-TW" altLang="en-US" sz="3600" dirty="0">
                <a:solidFill>
                  <a:srgbClr val="006600"/>
                </a:solidFill>
                <a:latin typeface="標楷體" pitchFamily="65" charset="-120"/>
                <a:ea typeface="+mn-ea"/>
              </a:rPr>
              <a:t>等貢獻社會，</a:t>
            </a:r>
          </a:p>
          <a:p>
            <a:pPr>
              <a:defRPr/>
            </a:pPr>
            <a:r>
              <a:rPr lang="zh-TW" altLang="en-US" sz="3600" dirty="0">
                <a:solidFill>
                  <a:srgbClr val="006600"/>
                </a:solidFill>
                <a:latin typeface="標楷體" pitchFamily="65" charset="-120"/>
                <a:ea typeface="+mn-ea"/>
              </a:rPr>
              <a:t>不以獲取報酬為目的，</a:t>
            </a:r>
          </a:p>
          <a:p>
            <a:pPr>
              <a:defRPr/>
            </a:pPr>
            <a:r>
              <a:rPr lang="zh-TW" altLang="en-US" sz="3600" dirty="0">
                <a:solidFill>
                  <a:srgbClr val="006600"/>
                </a:solidFill>
                <a:latin typeface="標楷體" pitchFamily="65" charset="-120"/>
                <a:ea typeface="+mn-ea"/>
              </a:rPr>
              <a:t>以提高公共事務效能及增進社會公益所為之各項</a:t>
            </a:r>
            <a:r>
              <a:rPr lang="zh-TW" altLang="en-US" sz="3600" dirty="0">
                <a:solidFill>
                  <a:srgbClr val="FF0066"/>
                </a:solidFill>
                <a:effectLst>
                  <a:outerShdw blurRad="38100" dist="38100" dir="2700000" algn="tl">
                    <a:srgbClr val="000000">
                      <a:alpha val="43137"/>
                    </a:srgbClr>
                  </a:outerShdw>
                </a:effectLst>
                <a:latin typeface="標楷體" pitchFamily="65" charset="-120"/>
                <a:ea typeface="+mn-ea"/>
              </a:rPr>
              <a:t>輔助性服務</a:t>
            </a:r>
            <a:r>
              <a:rPr lang="zh-TW" altLang="en-US" sz="3600" dirty="0">
                <a:solidFill>
                  <a:srgbClr val="006600"/>
                </a:solidFill>
                <a:latin typeface="標楷體" pitchFamily="65" charset="-120"/>
                <a:ea typeface="+mn-ea"/>
              </a:rPr>
              <a:t>。</a:t>
            </a:r>
          </a:p>
        </p:txBody>
      </p:sp>
      <p:sp>
        <p:nvSpPr>
          <p:cNvPr id="54277" name="Rectangle 5"/>
          <p:cNvSpPr>
            <a:spLocks noGrp="1" noChangeArrowheads="1"/>
          </p:cNvSpPr>
          <p:nvPr>
            <p:ph type="title"/>
          </p:nvPr>
        </p:nvSpPr>
        <p:spPr>
          <a:xfrm>
            <a:off x="250825" y="642938"/>
            <a:ext cx="8229600" cy="928687"/>
          </a:xfrm>
        </p:spPr>
        <p:txBody>
          <a:bodyPr/>
          <a:lstStyle/>
          <a:p>
            <a:pPr eaLnBrk="1" hangingPunct="1">
              <a:defRPr/>
            </a:pPr>
            <a:r>
              <a:rPr lang="zh-TW" altLang="en-US" dirty="0" smtClean="0">
                <a:solidFill>
                  <a:srgbClr val="003300"/>
                </a:solidFill>
                <a:effectLst>
                  <a:outerShdw blurRad="38100" dist="38100" dir="2700000" algn="tl">
                    <a:srgbClr val="C0C0C0"/>
                  </a:outerShdw>
                </a:effectLst>
                <a:latin typeface="標楷體" pitchFamily="65" charset="-120"/>
              </a:rPr>
              <a:t>志願服務的定義</a:t>
            </a:r>
            <a:endParaRPr lang="zh-TW" altLang="en-US" dirty="0" smtClean="0">
              <a:solidFill>
                <a:srgbClr val="003300"/>
              </a:solidFill>
              <a:latin typeface="標楷體" pitchFamily="65" charset="-12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投影片編號版面配置區 5"/>
          <p:cNvSpPr>
            <a:spLocks noGrp="1"/>
          </p:cNvSpPr>
          <p:nvPr>
            <p:ph type="sldNum" sz="quarter" idx="12"/>
          </p:nvPr>
        </p:nvSpPr>
        <p:spPr>
          <a:noFill/>
        </p:spPr>
        <p:txBody>
          <a:bodyPr/>
          <a:lstStyle/>
          <a:p>
            <a:fld id="{1A63910E-B18C-4153-849A-279A6BBC41BC}" type="slidenum">
              <a:rPr lang="zh-TW" altLang="en-US" smtClean="0"/>
              <a:pPr/>
              <a:t>8</a:t>
            </a:fld>
            <a:endParaRPr lang="en-US" altLang="zh-TW" smtClean="0"/>
          </a:p>
        </p:txBody>
      </p:sp>
      <p:sp>
        <p:nvSpPr>
          <p:cNvPr id="55298" name="Rectangle 2"/>
          <p:cNvSpPr>
            <a:spLocks noGrp="1" noChangeArrowheads="1"/>
          </p:cNvSpPr>
          <p:nvPr>
            <p:ph type="title"/>
          </p:nvPr>
        </p:nvSpPr>
        <p:spPr>
          <a:xfrm>
            <a:off x="928688" y="642938"/>
            <a:ext cx="6870700" cy="844550"/>
          </a:xfrm>
        </p:spPr>
        <p:txBody>
          <a:bodyPr/>
          <a:lstStyle/>
          <a:p>
            <a:pPr eaLnBrk="1" hangingPunct="1">
              <a:defRPr/>
            </a:pPr>
            <a:r>
              <a:rPr lang="zh-TW" altLang="en-US" dirty="0" smtClean="0">
                <a:solidFill>
                  <a:srgbClr val="003300"/>
                </a:solidFill>
                <a:effectLst>
                  <a:outerShdw blurRad="38100" dist="38100" dir="2700000" algn="tl">
                    <a:srgbClr val="C0C0C0"/>
                  </a:outerShdw>
                </a:effectLst>
              </a:rPr>
              <a:t>志願服務主管機關</a:t>
            </a:r>
            <a:endParaRPr lang="en-US" altLang="zh-TW" dirty="0" smtClean="0">
              <a:solidFill>
                <a:srgbClr val="003300"/>
              </a:solidFill>
              <a:effectLst>
                <a:outerShdw blurRad="38100" dist="38100" dir="2700000" algn="tl">
                  <a:srgbClr val="C0C0C0"/>
                </a:outerShdw>
              </a:effectLst>
            </a:endParaRPr>
          </a:p>
        </p:txBody>
      </p:sp>
      <p:sp>
        <p:nvSpPr>
          <p:cNvPr id="11268" name="Rectangle 3"/>
          <p:cNvSpPr>
            <a:spLocks noGrp="1" noChangeArrowheads="1"/>
          </p:cNvSpPr>
          <p:nvPr>
            <p:ph type="body" idx="1"/>
          </p:nvPr>
        </p:nvSpPr>
        <p:spPr>
          <a:xfrm>
            <a:off x="1403648" y="1844824"/>
            <a:ext cx="6553200" cy="4394547"/>
          </a:xfrm>
        </p:spPr>
        <p:txBody>
          <a:bodyPr/>
          <a:lstStyle/>
          <a:p>
            <a:pPr eaLnBrk="1" hangingPunct="1">
              <a:lnSpc>
                <a:spcPct val="90000"/>
              </a:lnSpc>
            </a:pPr>
            <a:r>
              <a:rPr lang="zh-TW" altLang="en-US" sz="3600" kern="1200" dirty="0">
                <a:solidFill>
                  <a:srgbClr val="006600"/>
                </a:solidFill>
                <a:latin typeface="標楷體" pitchFamily="65" charset="-120"/>
              </a:rPr>
              <a:t>主管機關：</a:t>
            </a:r>
          </a:p>
          <a:p>
            <a:pPr eaLnBrk="1" hangingPunct="1">
              <a:lnSpc>
                <a:spcPct val="90000"/>
              </a:lnSpc>
              <a:buFontTx/>
              <a:buNone/>
            </a:pPr>
            <a:r>
              <a:rPr lang="zh-TW" altLang="en-US" sz="3600" kern="1200" dirty="0">
                <a:solidFill>
                  <a:srgbClr val="006600"/>
                </a:solidFill>
                <a:latin typeface="標楷體" pitchFamily="65" charset="-120"/>
              </a:rPr>
              <a:t>  中央</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內政部</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衛生福利部</a:t>
            </a:r>
            <a:r>
              <a:rPr lang="en-US" altLang="zh-TW" sz="3600" kern="1200" dirty="0">
                <a:solidFill>
                  <a:srgbClr val="006600"/>
                </a:solidFill>
                <a:latin typeface="標楷體" pitchFamily="65" charset="-120"/>
              </a:rPr>
              <a:t>)</a:t>
            </a:r>
            <a:endParaRPr lang="zh-TW" altLang="en-US" sz="3600" kern="1200" dirty="0">
              <a:solidFill>
                <a:srgbClr val="006600"/>
              </a:solidFill>
              <a:latin typeface="標楷體" pitchFamily="65" charset="-120"/>
            </a:endParaRPr>
          </a:p>
          <a:p>
            <a:pPr eaLnBrk="1" hangingPunct="1">
              <a:lnSpc>
                <a:spcPct val="90000"/>
              </a:lnSpc>
              <a:buFontTx/>
              <a:buNone/>
            </a:pPr>
            <a:r>
              <a:rPr lang="zh-TW" altLang="en-US" sz="3600" kern="1200" dirty="0">
                <a:solidFill>
                  <a:srgbClr val="006600"/>
                </a:solidFill>
                <a:latin typeface="標楷體" pitchFamily="65" charset="-120"/>
              </a:rPr>
              <a:t>  直轄市</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直轄市政府</a:t>
            </a:r>
          </a:p>
          <a:p>
            <a:pPr eaLnBrk="1" hangingPunct="1">
              <a:lnSpc>
                <a:spcPct val="90000"/>
              </a:lnSpc>
              <a:buFontTx/>
              <a:buNone/>
            </a:pPr>
            <a:r>
              <a:rPr lang="zh-TW" altLang="en-US" sz="3600" kern="1200" dirty="0">
                <a:solidFill>
                  <a:srgbClr val="006600"/>
                </a:solidFill>
                <a:latin typeface="標楷體" pitchFamily="65" charset="-120"/>
              </a:rPr>
              <a:t>  縣</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市</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縣</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市</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政府</a:t>
            </a:r>
          </a:p>
          <a:p>
            <a:pPr eaLnBrk="1" hangingPunct="1">
              <a:lnSpc>
                <a:spcPct val="90000"/>
              </a:lnSpc>
            </a:pPr>
            <a:r>
              <a:rPr lang="zh-TW" altLang="en-US" sz="3600" kern="1200" dirty="0">
                <a:solidFill>
                  <a:srgbClr val="006600"/>
                </a:solidFill>
                <a:latin typeface="標楷體" pitchFamily="65" charset="-120"/>
              </a:rPr>
              <a:t>目的事業主管機關</a:t>
            </a:r>
          </a:p>
          <a:p>
            <a:pPr eaLnBrk="1" hangingPunct="1">
              <a:lnSpc>
                <a:spcPct val="90000"/>
              </a:lnSpc>
              <a:buFontTx/>
              <a:buNone/>
            </a:pPr>
            <a:r>
              <a:rPr lang="zh-TW" altLang="en-US" sz="3600" kern="1200" dirty="0">
                <a:solidFill>
                  <a:srgbClr val="006600"/>
                </a:solidFill>
                <a:latin typeface="標楷體" pitchFamily="65" charset="-120"/>
              </a:rPr>
              <a:t>  中央目的事業主管機關</a:t>
            </a:r>
          </a:p>
          <a:p>
            <a:pPr eaLnBrk="1" hangingPunct="1">
              <a:lnSpc>
                <a:spcPct val="90000"/>
              </a:lnSpc>
              <a:buFontTx/>
              <a:buNone/>
            </a:pPr>
            <a:r>
              <a:rPr lang="zh-TW" altLang="en-US" sz="3600" kern="1200" dirty="0">
                <a:solidFill>
                  <a:srgbClr val="006600"/>
                </a:solidFill>
                <a:latin typeface="標楷體" pitchFamily="65" charset="-120"/>
              </a:rPr>
              <a:t>  地方目的事業主管機關</a:t>
            </a:r>
            <a:endParaRPr lang="en-US" altLang="zh-TW" sz="3600" kern="1200" dirty="0">
              <a:solidFill>
                <a:srgbClr val="006600"/>
              </a:solidFill>
              <a:latin typeface="標楷體" pitchFamily="65" charset="-12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85800" y="476672"/>
            <a:ext cx="7772400" cy="1143000"/>
          </a:xfrm>
        </p:spPr>
        <p:txBody>
          <a:bodyPr/>
          <a:lstStyle/>
          <a:p>
            <a:pPr eaLnBrk="1" hangingPunct="1">
              <a:defRPr/>
            </a:pPr>
            <a:r>
              <a:rPr lang="zh-TW" altLang="en-US" dirty="0" smtClean="0">
                <a:latin typeface="+mj-ea"/>
                <a:ea typeface="+mj-ea"/>
              </a:rPr>
              <a:t>志願服務法適用範圍</a:t>
            </a:r>
            <a:endParaRPr lang="zh-TW" altLang="en-US" sz="2400" dirty="0" smtClean="0">
              <a:latin typeface="+mj-ea"/>
              <a:ea typeface="+mj-ea"/>
            </a:endParaRPr>
          </a:p>
        </p:txBody>
      </p:sp>
      <p:sp>
        <p:nvSpPr>
          <p:cNvPr id="24578" name="Content Placeholder 2"/>
          <p:cNvSpPr>
            <a:spLocks noGrp="1"/>
          </p:cNvSpPr>
          <p:nvPr>
            <p:ph idx="1"/>
          </p:nvPr>
        </p:nvSpPr>
        <p:spPr>
          <a:xfrm>
            <a:off x="457200" y="1417638"/>
            <a:ext cx="8229600" cy="2284412"/>
          </a:xfrm>
        </p:spPr>
        <p:txBody>
          <a:bodyPr/>
          <a:lstStyle/>
          <a:p>
            <a:pPr eaLnBrk="1" hangingPunct="1">
              <a:lnSpc>
                <a:spcPct val="90000"/>
              </a:lnSpc>
            </a:pPr>
            <a:r>
              <a:rPr lang="zh-TW" altLang="en-US" dirty="0" smtClean="0">
                <a:latin typeface="標楷體" pitchFamily="65" charset="-120"/>
                <a:ea typeface="標楷體" pitchFamily="65" charset="-120"/>
              </a:rPr>
              <a:t>經主管機關或目的事業主管機關主辦或經其</a:t>
            </a:r>
            <a:r>
              <a:rPr lang="zh-TW" altLang="en-US" u="sng" dirty="0" smtClean="0">
                <a:solidFill>
                  <a:srgbClr val="DF2766"/>
                </a:solidFill>
                <a:latin typeface="標楷體" pitchFamily="65" charset="-120"/>
                <a:ea typeface="標楷體" pitchFamily="65" charset="-120"/>
              </a:rPr>
              <a:t>備查</a:t>
            </a:r>
            <a:r>
              <a:rPr lang="zh-TW" altLang="en-US" dirty="0" smtClean="0">
                <a:latin typeface="標楷體" pitchFamily="65" charset="-120"/>
                <a:ea typeface="標楷體" pitchFamily="65" charset="-120"/>
              </a:rPr>
              <a:t>符合公眾利益之服務計畫。</a:t>
            </a:r>
            <a:endParaRPr lang="en-US" altLang="zh-TW" dirty="0" smtClean="0">
              <a:latin typeface="標楷體" pitchFamily="65" charset="-120"/>
              <a:ea typeface="標楷體" pitchFamily="65" charset="-120"/>
            </a:endParaRPr>
          </a:p>
          <a:p>
            <a:pPr eaLnBrk="1" hangingPunct="1">
              <a:lnSpc>
                <a:spcPct val="90000"/>
              </a:lnSpc>
            </a:pPr>
            <a:r>
              <a:rPr lang="zh-TW" altLang="en-US" dirty="0" smtClean="0">
                <a:latin typeface="標楷體" pitchFamily="65" charset="-120"/>
                <a:ea typeface="標楷體" pitchFamily="65" charset="-120"/>
              </a:rPr>
              <a:t>服務計畫</a:t>
            </a:r>
            <a:r>
              <a:rPr lang="zh-TW" altLang="en-US" b="1" u="sng" dirty="0" smtClean="0">
                <a:solidFill>
                  <a:srgbClr val="DF2766"/>
                </a:solidFill>
                <a:latin typeface="標楷體" pitchFamily="65" charset="-120"/>
                <a:ea typeface="標楷體" pitchFamily="65" charset="-120"/>
              </a:rPr>
              <a:t>不包括單純，偶發，基於家庭或友誼原因</a:t>
            </a:r>
            <a:r>
              <a:rPr lang="zh-TW" altLang="en-US" dirty="0" smtClean="0">
                <a:latin typeface="標楷體" pitchFamily="65" charset="-120"/>
                <a:ea typeface="標楷體" pitchFamily="65" charset="-120"/>
              </a:rPr>
              <a:t>而執行之志願服務計畫。</a:t>
            </a:r>
          </a:p>
        </p:txBody>
      </p:sp>
      <p:graphicFrame>
        <p:nvGraphicFramePr>
          <p:cNvPr id="5" name="Diagram 4"/>
          <p:cNvGraphicFramePr/>
          <p:nvPr>
            <p:extLst>
              <p:ext uri="{D42A27DB-BD31-4B8C-83A1-F6EECF244321}">
                <p14:modId xmlns:p14="http://schemas.microsoft.com/office/powerpoint/2010/main" val="1058547395"/>
              </p:ext>
            </p:extLst>
          </p:nvPr>
        </p:nvGraphicFramePr>
        <p:xfrm>
          <a:off x="307275" y="3702983"/>
          <a:ext cx="8603707" cy="2510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a:spLocks noChangeArrowheads="1"/>
          </p:cNvSpPr>
          <p:nvPr/>
        </p:nvSpPr>
        <p:spPr bwMode="auto">
          <a:xfrm>
            <a:off x="2744788" y="5510213"/>
            <a:ext cx="2765425" cy="954087"/>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808080">
                <a:alpha val="37999"/>
              </a:srgbClr>
            </a:outerShdw>
          </a:effectLst>
        </p:spPr>
        <p:txBody>
          <a:bodyPr>
            <a:spAutoFit/>
          </a:bodyPr>
          <a:lstStyle/>
          <a:p>
            <a:pPr algn="ctr">
              <a:defRPr/>
            </a:pPr>
            <a:r>
              <a:rPr lang="zh-TW" altLang="en-US" sz="2800" dirty="0">
                <a:solidFill>
                  <a:schemeClr val="dk1"/>
                </a:solidFill>
                <a:latin typeface="BiauKai"/>
                <a:ea typeface="BiauKai"/>
                <a:cs typeface="BiauKai"/>
              </a:rPr>
              <a:t>提出申請及</a:t>
            </a:r>
            <a:endParaRPr lang="en-US" altLang="zh-TW" sz="2800" dirty="0">
              <a:solidFill>
                <a:schemeClr val="dk1"/>
              </a:solidFill>
              <a:latin typeface="BiauKai"/>
              <a:ea typeface="BiauKai"/>
              <a:cs typeface="BiauKai"/>
            </a:endParaRPr>
          </a:p>
          <a:p>
            <a:pPr algn="ctr">
              <a:defRPr/>
            </a:pPr>
            <a:r>
              <a:rPr lang="zh-TW" altLang="en-US" sz="2800" dirty="0">
                <a:solidFill>
                  <a:schemeClr val="dk1"/>
                </a:solidFill>
                <a:latin typeface="BiauKai"/>
                <a:ea typeface="BiauKai"/>
                <a:cs typeface="BiauKai"/>
              </a:rPr>
              <a:t>志工運用計畫</a:t>
            </a:r>
            <a:endParaRPr lang="en-US" sz="2800" dirty="0">
              <a:solidFill>
                <a:schemeClr val="dk1"/>
              </a:solidFill>
              <a:latin typeface="BiauKai"/>
              <a:ea typeface="BiauKai"/>
              <a:cs typeface="BiauKai"/>
            </a:endParaRPr>
          </a:p>
        </p:txBody>
      </p:sp>
    </p:spTree>
    <p:extLst>
      <p:ext uri="{BB962C8B-B14F-4D97-AF65-F5344CB8AC3E}">
        <p14:creationId xmlns:p14="http://schemas.microsoft.com/office/powerpoint/2010/main" val="2571796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投影片編號版面配置區 3"/>
          <p:cNvSpPr>
            <a:spLocks noGrp="1"/>
          </p:cNvSpPr>
          <p:nvPr>
            <p:ph type="sldNum" sz="quarter" idx="12"/>
          </p:nvPr>
        </p:nvSpPr>
        <p:spPr>
          <a:noFill/>
        </p:spPr>
        <p:txBody>
          <a:bodyPr/>
          <a:lstStyle/>
          <a:p>
            <a:fld id="{83E7F1BB-6EEA-4F64-8F45-51FE00F01023}" type="slidenum">
              <a:rPr lang="zh-TW" altLang="en-US" smtClean="0"/>
              <a:pPr/>
              <a:t>10</a:t>
            </a:fld>
            <a:endParaRPr lang="en-US" altLang="zh-TW" smtClean="0"/>
          </a:p>
        </p:txBody>
      </p:sp>
      <p:sp>
        <p:nvSpPr>
          <p:cNvPr id="56324" name="Rectangle 4"/>
          <p:cNvSpPr>
            <a:spLocks noChangeArrowheads="1"/>
          </p:cNvSpPr>
          <p:nvPr/>
        </p:nvSpPr>
        <p:spPr bwMode="auto">
          <a:xfrm>
            <a:off x="1292225" y="877888"/>
            <a:ext cx="6664325" cy="768350"/>
          </a:xfrm>
          <a:prstGeom prst="rect">
            <a:avLst/>
          </a:prstGeom>
          <a:noFill/>
          <a:ln w="9525">
            <a:noFill/>
            <a:miter lim="800000"/>
            <a:headEnd/>
            <a:tailEnd/>
          </a:ln>
          <a:effectLst/>
        </p:spPr>
        <p:txBody>
          <a:bodyPr wrap="none" anchor="ctr">
            <a:spAutoFit/>
          </a:bodyPr>
          <a:lstStyle/>
          <a:p>
            <a:pPr algn="ctr">
              <a:defRPr/>
            </a:pPr>
            <a:r>
              <a:rPr lang="zh-TW" altLang="en-US" sz="4400" b="1" dirty="0">
                <a:solidFill>
                  <a:srgbClr val="003300"/>
                </a:solidFill>
                <a:effectLst>
                  <a:outerShdw blurRad="38100" dist="38100" dir="2700000" algn="tl">
                    <a:srgbClr val="C0C0C0"/>
                  </a:outerShdw>
                </a:effectLst>
                <a:latin typeface="Arial" charset="0"/>
                <a:ea typeface="標楷體" pitchFamily="65" charset="-120"/>
              </a:rPr>
              <a:t>志願服務運用單位之職責</a:t>
            </a:r>
            <a:r>
              <a:rPr lang="en-US" altLang="zh-TW" b="1" dirty="0">
                <a:solidFill>
                  <a:srgbClr val="003300"/>
                </a:solidFill>
                <a:effectLst>
                  <a:outerShdw blurRad="38100" dist="38100" dir="2700000" algn="tl">
                    <a:srgbClr val="C0C0C0"/>
                  </a:outerShdw>
                </a:effectLst>
                <a:latin typeface="Arial" charset="0"/>
                <a:ea typeface="標楷體" pitchFamily="65" charset="-120"/>
              </a:rPr>
              <a:t>-1</a:t>
            </a:r>
            <a:endParaRPr lang="en-US" altLang="zh-TW" b="1" dirty="0">
              <a:solidFill>
                <a:srgbClr val="003300"/>
              </a:solidFill>
              <a:effectLst>
                <a:outerShdw blurRad="38100" dist="38100" dir="2700000" algn="tl">
                  <a:srgbClr val="C0C0C0"/>
                </a:outerShdw>
              </a:effectLst>
              <a:latin typeface="Arial" charset="0"/>
            </a:endParaRPr>
          </a:p>
        </p:txBody>
      </p:sp>
      <p:sp>
        <p:nvSpPr>
          <p:cNvPr id="12292" name="Text Box 5"/>
          <p:cNvSpPr txBox="1">
            <a:spLocks noChangeArrowheads="1"/>
          </p:cNvSpPr>
          <p:nvPr/>
        </p:nvSpPr>
        <p:spPr bwMode="auto">
          <a:xfrm>
            <a:off x="1000125" y="1958975"/>
            <a:ext cx="7056438" cy="3970338"/>
          </a:xfrm>
          <a:prstGeom prst="rect">
            <a:avLst/>
          </a:prstGeom>
          <a:noFill/>
          <a:ln w="9525">
            <a:noFill/>
            <a:miter lim="800000"/>
            <a:headEnd/>
            <a:tailEnd/>
          </a:ln>
        </p:spPr>
        <p:txBody>
          <a:bodyPr>
            <a:spAutoFit/>
          </a:bodyPr>
          <a:lstStyle/>
          <a:p>
            <a:pPr>
              <a:spcBef>
                <a:spcPct val="50000"/>
              </a:spcBef>
            </a:pPr>
            <a:r>
              <a:rPr lang="en-US" altLang="zh-TW" sz="3600" dirty="0">
                <a:solidFill>
                  <a:srgbClr val="006600"/>
                </a:solidFill>
                <a:latin typeface="標楷體" pitchFamily="65" charset="-120"/>
                <a:ea typeface="+mn-ea"/>
              </a:rPr>
              <a:t>1.</a:t>
            </a:r>
            <a:r>
              <a:rPr lang="zh-TW" altLang="en-US" sz="3600" dirty="0">
                <a:solidFill>
                  <a:srgbClr val="006600"/>
                </a:solidFill>
                <a:latin typeface="標楷體" pitchFamily="65" charset="-120"/>
                <a:ea typeface="+mn-ea"/>
              </a:rPr>
              <a:t>訂定志願服務計畫</a:t>
            </a:r>
            <a:r>
              <a:rPr lang="en-US" altLang="zh-TW" sz="3600" dirty="0">
                <a:solidFill>
                  <a:srgbClr val="006600"/>
                </a:solidFill>
                <a:latin typeface="標楷體" pitchFamily="65" charset="-120"/>
                <a:ea typeface="+mn-ea"/>
              </a:rPr>
              <a:t>-</a:t>
            </a:r>
            <a:r>
              <a:rPr lang="zh-TW" altLang="en-US" sz="3600" dirty="0">
                <a:solidFill>
                  <a:srgbClr val="006600"/>
                </a:solidFill>
                <a:latin typeface="標楷體" pitchFamily="65" charset="-120"/>
                <a:ea typeface="+mn-ea"/>
              </a:rPr>
              <a:t>包括招募、</a:t>
            </a:r>
          </a:p>
          <a:p>
            <a:pPr>
              <a:spcBef>
                <a:spcPct val="50000"/>
              </a:spcBef>
            </a:pPr>
            <a:r>
              <a:rPr lang="zh-TW" altLang="en-US" sz="3600" dirty="0">
                <a:solidFill>
                  <a:srgbClr val="006600"/>
                </a:solidFill>
                <a:latin typeface="標楷體" pitchFamily="65" charset="-120"/>
                <a:ea typeface="+mn-ea"/>
              </a:rPr>
              <a:t>  訓練、管理、運用、輔導、考核</a:t>
            </a:r>
          </a:p>
          <a:p>
            <a:pPr>
              <a:spcBef>
                <a:spcPct val="50000"/>
              </a:spcBef>
            </a:pPr>
            <a:r>
              <a:rPr lang="en-US" altLang="zh-TW" sz="3600" dirty="0">
                <a:solidFill>
                  <a:srgbClr val="006600"/>
                </a:solidFill>
                <a:latin typeface="標楷體" pitchFamily="65" charset="-120"/>
                <a:ea typeface="+mn-ea"/>
              </a:rPr>
              <a:t>2.</a:t>
            </a:r>
            <a:r>
              <a:rPr lang="zh-TW" altLang="en-US" sz="3600" dirty="0">
                <a:solidFill>
                  <a:srgbClr val="006600"/>
                </a:solidFill>
                <a:latin typeface="標楷體" pitchFamily="65" charset="-120"/>
                <a:ea typeface="+mn-ea"/>
              </a:rPr>
              <a:t>運用前將計畫送交主管機關及該</a:t>
            </a:r>
          </a:p>
          <a:p>
            <a:pPr>
              <a:spcBef>
                <a:spcPct val="50000"/>
              </a:spcBef>
            </a:pPr>
            <a:r>
              <a:rPr lang="zh-TW" altLang="en-US" sz="3600" dirty="0">
                <a:solidFill>
                  <a:srgbClr val="006600"/>
                </a:solidFill>
                <a:latin typeface="標楷體" pitchFamily="65" charset="-120"/>
                <a:ea typeface="+mn-ea"/>
              </a:rPr>
              <a:t>  志願服務運用計畫目的事業主管</a:t>
            </a:r>
          </a:p>
          <a:p>
            <a:pPr>
              <a:spcBef>
                <a:spcPct val="50000"/>
              </a:spcBef>
            </a:pPr>
            <a:r>
              <a:rPr lang="zh-TW" altLang="en-US" sz="3600" dirty="0">
                <a:solidFill>
                  <a:srgbClr val="006600"/>
                </a:solidFill>
                <a:latin typeface="標楷體" pitchFamily="65" charset="-120"/>
                <a:ea typeface="+mn-ea"/>
              </a:rPr>
              <a:t>  機關備案</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投影片編號版面配置區 5"/>
          <p:cNvSpPr>
            <a:spLocks noGrp="1"/>
          </p:cNvSpPr>
          <p:nvPr>
            <p:ph type="sldNum" sz="quarter" idx="12"/>
          </p:nvPr>
        </p:nvSpPr>
        <p:spPr>
          <a:noFill/>
        </p:spPr>
        <p:txBody>
          <a:bodyPr/>
          <a:lstStyle/>
          <a:p>
            <a:fld id="{AF872E07-7054-4028-B318-2AA23E0B77A6}" type="slidenum">
              <a:rPr lang="zh-TW" altLang="en-US" smtClean="0"/>
              <a:pPr/>
              <a:t>11</a:t>
            </a:fld>
            <a:endParaRPr lang="en-US" altLang="zh-TW" smtClean="0"/>
          </a:p>
        </p:txBody>
      </p:sp>
      <p:sp>
        <p:nvSpPr>
          <p:cNvPr id="13315" name="Rectangle 3"/>
          <p:cNvSpPr>
            <a:spLocks noGrp="1" noChangeArrowheads="1"/>
          </p:cNvSpPr>
          <p:nvPr>
            <p:ph type="body" idx="1"/>
          </p:nvPr>
        </p:nvSpPr>
        <p:spPr/>
        <p:txBody>
          <a:bodyPr/>
          <a:lstStyle/>
          <a:p>
            <a:pPr eaLnBrk="1" hangingPunct="1">
              <a:buFontTx/>
              <a:buNone/>
            </a:pPr>
            <a:r>
              <a:rPr lang="en-US" altLang="zh-TW" sz="3600" dirty="0">
                <a:solidFill>
                  <a:srgbClr val="006600"/>
                </a:solidFill>
                <a:latin typeface="標楷體" pitchFamily="65" charset="-120"/>
              </a:rPr>
              <a:t>3.</a:t>
            </a:r>
            <a:r>
              <a:rPr lang="zh-TW" altLang="en-US" sz="3600" dirty="0">
                <a:solidFill>
                  <a:srgbClr val="006600"/>
                </a:solidFill>
                <a:latin typeface="標楷體" pitchFamily="65" charset="-120"/>
              </a:rPr>
              <a:t>運用志工</a:t>
            </a:r>
          </a:p>
          <a:p>
            <a:pPr eaLnBrk="1" hangingPunct="1">
              <a:buFontTx/>
              <a:buNone/>
            </a:pPr>
            <a:r>
              <a:rPr lang="en-US" altLang="zh-TW" sz="3600" dirty="0">
                <a:solidFill>
                  <a:srgbClr val="006600"/>
                </a:solidFill>
                <a:latin typeface="標楷體" pitchFamily="65" charset="-120"/>
              </a:rPr>
              <a:t>4.</a:t>
            </a:r>
            <a:r>
              <a:rPr lang="zh-TW" altLang="en-US" sz="3600" dirty="0">
                <a:solidFill>
                  <a:srgbClr val="006600"/>
                </a:solidFill>
                <a:latin typeface="標楷體" pitchFamily="65" charset="-120"/>
              </a:rPr>
              <a:t>運用後將志願服務計畫辦理情形函</a:t>
            </a:r>
          </a:p>
          <a:p>
            <a:pPr eaLnBrk="1" hangingPunct="1">
              <a:buFontTx/>
              <a:buNone/>
            </a:pPr>
            <a:r>
              <a:rPr lang="zh-TW" altLang="en-US" sz="3600" dirty="0">
                <a:solidFill>
                  <a:srgbClr val="006600"/>
                </a:solidFill>
                <a:latin typeface="標楷體" pitchFamily="65" charset="-120"/>
              </a:rPr>
              <a:t>  報主管機關及該志願服務運用計畫</a:t>
            </a:r>
          </a:p>
          <a:p>
            <a:pPr eaLnBrk="1" hangingPunct="1">
              <a:buFontTx/>
              <a:buNone/>
            </a:pPr>
            <a:r>
              <a:rPr lang="zh-TW" altLang="en-US" sz="3600" dirty="0">
                <a:solidFill>
                  <a:srgbClr val="006600"/>
                </a:solidFill>
                <a:latin typeface="標楷體" pitchFamily="65" charset="-120"/>
              </a:rPr>
              <a:t>  目的事業主管機關備案</a:t>
            </a:r>
            <a:endParaRPr lang="en-US" altLang="zh-TW" sz="3600" dirty="0">
              <a:solidFill>
                <a:srgbClr val="006600"/>
              </a:solidFill>
              <a:latin typeface="標楷體" pitchFamily="65" charset="-120"/>
            </a:endParaRPr>
          </a:p>
          <a:p>
            <a:pPr eaLnBrk="1" hangingPunct="1"/>
            <a:endParaRPr lang="zh-TW" altLang="en-US" sz="3600" dirty="0" smtClean="0">
              <a:latin typeface="標楷體" pitchFamily="65" charset="-120"/>
            </a:endParaRPr>
          </a:p>
        </p:txBody>
      </p:sp>
      <p:sp>
        <p:nvSpPr>
          <p:cNvPr id="135172" name="Rectangle 4"/>
          <p:cNvSpPr>
            <a:spLocks noGrp="1" noChangeArrowheads="1"/>
          </p:cNvSpPr>
          <p:nvPr>
            <p:ph type="title"/>
          </p:nvPr>
        </p:nvSpPr>
        <p:spPr>
          <a:xfrm>
            <a:off x="1042988" y="800100"/>
            <a:ext cx="6870700" cy="771525"/>
          </a:xfrm>
        </p:spPr>
        <p:txBody>
          <a:bodyPr/>
          <a:lstStyle/>
          <a:p>
            <a:pPr eaLnBrk="1" hangingPunct="1">
              <a:defRPr/>
            </a:pPr>
            <a:r>
              <a:rPr lang="zh-TW" altLang="en-US" dirty="0" smtClean="0">
                <a:solidFill>
                  <a:srgbClr val="003300"/>
                </a:solidFill>
                <a:effectLst>
                  <a:outerShdw blurRad="38100" dist="38100" dir="2700000" algn="tl">
                    <a:srgbClr val="C0C0C0"/>
                  </a:outerShdw>
                </a:effectLst>
                <a:latin typeface="標楷體" pitchFamily="65" charset="-120"/>
              </a:rPr>
              <a:t>志願服務運用單位之職責</a:t>
            </a:r>
            <a:r>
              <a:rPr lang="en-US" altLang="zh-TW" sz="1800" dirty="0" smtClean="0">
                <a:solidFill>
                  <a:srgbClr val="003300"/>
                </a:solidFill>
                <a:effectLst>
                  <a:outerShdw blurRad="38100" dist="38100" dir="2700000" algn="tl">
                    <a:srgbClr val="C0C0C0"/>
                  </a:outerShdw>
                </a:effectLst>
                <a:latin typeface="標楷體" pitchFamily="65" charset="-120"/>
              </a:rPr>
              <a:t>-2</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編號版面配置區 5"/>
          <p:cNvSpPr>
            <a:spLocks noGrp="1"/>
          </p:cNvSpPr>
          <p:nvPr>
            <p:ph type="sldNum" sz="quarter" idx="12"/>
          </p:nvPr>
        </p:nvSpPr>
        <p:spPr>
          <a:noFill/>
        </p:spPr>
        <p:txBody>
          <a:bodyPr/>
          <a:lstStyle/>
          <a:p>
            <a:fld id="{C5AF9B25-A8EC-429E-AD0F-5EBCF933BD4B}" type="slidenum">
              <a:rPr lang="zh-TW" altLang="en-US" smtClean="0"/>
              <a:pPr/>
              <a:t>12</a:t>
            </a:fld>
            <a:endParaRPr lang="en-US" altLang="zh-TW" smtClean="0"/>
          </a:p>
        </p:txBody>
      </p:sp>
      <p:sp>
        <p:nvSpPr>
          <p:cNvPr id="57346" name="Rectangle 2"/>
          <p:cNvSpPr>
            <a:spLocks noGrp="1" noChangeArrowheads="1"/>
          </p:cNvSpPr>
          <p:nvPr>
            <p:ph type="title"/>
          </p:nvPr>
        </p:nvSpPr>
        <p:spPr>
          <a:xfrm>
            <a:off x="611188" y="920750"/>
            <a:ext cx="7848600" cy="936625"/>
          </a:xfrm>
        </p:spPr>
        <p:txBody>
          <a:bodyPr/>
          <a:lstStyle/>
          <a:p>
            <a:pPr eaLnBrk="1" hangingPunct="1">
              <a:defRPr/>
            </a:pPr>
            <a:r>
              <a:rPr lang="zh-TW" altLang="en-US" dirty="0" smtClean="0">
                <a:solidFill>
                  <a:srgbClr val="003300"/>
                </a:solidFill>
                <a:effectLst>
                  <a:outerShdw blurRad="38100" dist="38100" dir="2700000" algn="tl">
                    <a:srgbClr val="C0C0C0"/>
                  </a:outerShdw>
                </a:effectLst>
                <a:latin typeface="標楷體" pitchFamily="65" charset="-120"/>
              </a:rPr>
              <a:t>志願服務運用單位之職責</a:t>
            </a:r>
            <a:r>
              <a:rPr lang="en-US" altLang="zh-TW" sz="1800" dirty="0" smtClean="0">
                <a:solidFill>
                  <a:srgbClr val="003300"/>
                </a:solidFill>
                <a:effectLst>
                  <a:outerShdw blurRad="38100" dist="38100" dir="2700000" algn="tl">
                    <a:srgbClr val="C0C0C0"/>
                  </a:outerShdw>
                </a:effectLst>
                <a:latin typeface="標楷體" pitchFamily="65" charset="-120"/>
              </a:rPr>
              <a:t>-3</a:t>
            </a:r>
          </a:p>
        </p:txBody>
      </p:sp>
      <p:sp>
        <p:nvSpPr>
          <p:cNvPr id="14340" name="Rectangle 3"/>
          <p:cNvSpPr>
            <a:spLocks noGrp="1" noChangeArrowheads="1"/>
          </p:cNvSpPr>
          <p:nvPr>
            <p:ph type="body" idx="1"/>
          </p:nvPr>
        </p:nvSpPr>
        <p:spPr>
          <a:xfrm>
            <a:off x="539552" y="2420888"/>
            <a:ext cx="8229600" cy="3168650"/>
          </a:xfrm>
        </p:spPr>
        <p:txBody>
          <a:bodyPr/>
          <a:lstStyle/>
          <a:p>
            <a:pPr eaLnBrk="1" hangingPunct="1">
              <a:buFontTx/>
              <a:buNone/>
            </a:pPr>
            <a:r>
              <a:rPr lang="en-US" altLang="zh-TW" sz="3600" kern="1200" dirty="0">
                <a:solidFill>
                  <a:srgbClr val="006600"/>
                </a:solidFill>
                <a:latin typeface="標楷體" pitchFamily="65" charset="-120"/>
              </a:rPr>
              <a:t>5.</a:t>
            </a:r>
            <a:r>
              <a:rPr lang="zh-TW" altLang="en-US" sz="3600" kern="1200" dirty="0">
                <a:solidFill>
                  <a:srgbClr val="FF0066"/>
                </a:solidFill>
                <a:effectLst>
                  <a:outerShdw blurRad="38100" dist="38100" dir="2700000" algn="tl">
                    <a:srgbClr val="000000">
                      <a:alpha val="43137"/>
                    </a:srgbClr>
                  </a:outerShdw>
                </a:effectLst>
                <a:latin typeface="標楷體" pitchFamily="65" charset="-120"/>
              </a:rPr>
              <a:t>辦理志工教育訓練</a:t>
            </a:r>
          </a:p>
          <a:p>
            <a:pPr eaLnBrk="1" hangingPunct="1">
              <a:buFontTx/>
              <a:buNone/>
            </a:pPr>
            <a:r>
              <a:rPr lang="en-US" altLang="zh-TW" sz="3600" kern="1200" dirty="0">
                <a:solidFill>
                  <a:srgbClr val="006600"/>
                </a:solidFill>
                <a:latin typeface="標楷體" pitchFamily="65" charset="-120"/>
              </a:rPr>
              <a:t>6.</a:t>
            </a:r>
            <a:r>
              <a:rPr lang="zh-TW" altLang="en-US" sz="3600" kern="1200" dirty="0">
                <a:solidFill>
                  <a:srgbClr val="006600"/>
                </a:solidFill>
                <a:latin typeface="標楷體" pitchFamily="65" charset="-120"/>
              </a:rPr>
              <a:t>提供符合安全及衛生之適當服務環境</a:t>
            </a:r>
          </a:p>
          <a:p>
            <a:pPr eaLnBrk="1" hangingPunct="1">
              <a:buFontTx/>
              <a:buNone/>
            </a:pPr>
            <a:r>
              <a:rPr lang="en-US" altLang="zh-TW" sz="3600" kern="1200" dirty="0">
                <a:solidFill>
                  <a:srgbClr val="006600"/>
                </a:solidFill>
                <a:latin typeface="標楷體" pitchFamily="65" charset="-120"/>
              </a:rPr>
              <a:t>7.</a:t>
            </a:r>
            <a:r>
              <a:rPr lang="zh-TW" altLang="en-US" sz="3600" kern="1200" dirty="0">
                <a:solidFill>
                  <a:srgbClr val="006600"/>
                </a:solidFill>
                <a:latin typeface="標楷體" pitchFamily="65" charset="-120"/>
              </a:rPr>
              <a:t>指定專人負責督導</a:t>
            </a:r>
          </a:p>
          <a:p>
            <a:pPr eaLnBrk="1" hangingPunct="1">
              <a:buFontTx/>
              <a:buNone/>
            </a:pPr>
            <a:r>
              <a:rPr lang="en-US" altLang="zh-TW" sz="3600" kern="1200" dirty="0">
                <a:solidFill>
                  <a:srgbClr val="006600"/>
                </a:solidFill>
                <a:latin typeface="標楷體" pitchFamily="65" charset="-120"/>
              </a:rPr>
              <a:t>8.</a:t>
            </a:r>
            <a:r>
              <a:rPr lang="zh-TW" altLang="en-US" sz="3600" kern="1200" dirty="0">
                <a:solidFill>
                  <a:srgbClr val="006600"/>
                </a:solidFill>
                <a:latin typeface="標楷體" pitchFamily="65" charset="-120"/>
              </a:rPr>
              <a:t>發給志願服務證及</a:t>
            </a:r>
            <a:r>
              <a:rPr lang="zh-TW" altLang="en-US" sz="3600" kern="1200" dirty="0">
                <a:solidFill>
                  <a:srgbClr val="FF0066"/>
                </a:solidFill>
                <a:effectLst>
                  <a:outerShdw blurRad="38100" dist="38100" dir="2700000" algn="tl">
                    <a:srgbClr val="000000">
                      <a:alpha val="43137"/>
                    </a:srgbClr>
                  </a:outerShdw>
                </a:effectLst>
                <a:latin typeface="標楷體" pitchFamily="65" charset="-120"/>
              </a:rPr>
              <a:t>服務紀錄冊</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編號版面配置區 5"/>
          <p:cNvSpPr>
            <a:spLocks noGrp="1"/>
          </p:cNvSpPr>
          <p:nvPr>
            <p:ph type="sldNum" sz="quarter" idx="12"/>
          </p:nvPr>
        </p:nvSpPr>
        <p:spPr>
          <a:noFill/>
        </p:spPr>
        <p:txBody>
          <a:bodyPr/>
          <a:lstStyle/>
          <a:p>
            <a:fld id="{D678945C-0B86-4E5D-A360-9DBFB1B4E0D2}" type="slidenum">
              <a:rPr lang="zh-TW" altLang="en-US" smtClean="0"/>
              <a:pPr/>
              <a:t>13</a:t>
            </a:fld>
            <a:endParaRPr lang="en-US" altLang="zh-TW" smtClean="0"/>
          </a:p>
        </p:txBody>
      </p:sp>
      <p:sp>
        <p:nvSpPr>
          <p:cNvPr id="70659" name="Rectangle 3"/>
          <p:cNvSpPr>
            <a:spLocks noGrp="1" noChangeArrowheads="1"/>
          </p:cNvSpPr>
          <p:nvPr>
            <p:ph type="body" idx="1"/>
          </p:nvPr>
        </p:nvSpPr>
        <p:spPr>
          <a:xfrm>
            <a:off x="827584" y="1025352"/>
            <a:ext cx="8208912" cy="5355976"/>
          </a:xfrm>
        </p:spPr>
        <p:txBody>
          <a:bodyPr/>
          <a:lstStyle/>
          <a:p>
            <a:pPr eaLnBrk="1" hangingPunct="1">
              <a:lnSpc>
                <a:spcPct val="90000"/>
              </a:lnSpc>
              <a:buFontTx/>
              <a:buNone/>
              <a:defRPr/>
            </a:pPr>
            <a:r>
              <a:rPr lang="zh-TW" altLang="en-US" sz="4400" b="1" dirty="0">
                <a:solidFill>
                  <a:srgbClr val="003300"/>
                </a:solidFill>
                <a:effectLst>
                  <a:outerShdw blurRad="38100" dist="38100" dir="2700000" algn="tl">
                    <a:srgbClr val="C0C0C0"/>
                  </a:outerShdw>
                </a:effectLst>
                <a:latin typeface="標楷體" pitchFamily="65" charset="-120"/>
                <a:ea typeface="+mj-ea"/>
                <a:cs typeface="+mj-cs"/>
              </a:rPr>
              <a:t>志工基礎教育訓練課程</a:t>
            </a:r>
            <a:r>
              <a:rPr lang="en-US" altLang="zh-TW" sz="4400" b="1" dirty="0">
                <a:solidFill>
                  <a:srgbClr val="003300"/>
                </a:solidFill>
                <a:effectLst>
                  <a:outerShdw blurRad="38100" dist="38100" dir="2700000" algn="tl">
                    <a:srgbClr val="C0C0C0"/>
                  </a:outerShdw>
                </a:effectLst>
                <a:latin typeface="標楷體" pitchFamily="65" charset="-120"/>
                <a:ea typeface="+mj-ea"/>
                <a:cs typeface="+mj-cs"/>
              </a:rPr>
              <a:t>(90.4.24)</a:t>
            </a:r>
          </a:p>
          <a:p>
            <a:pPr eaLnBrk="1" hangingPunct="1">
              <a:lnSpc>
                <a:spcPct val="90000"/>
              </a:lnSpc>
              <a:buFontTx/>
              <a:buNone/>
              <a:defRPr/>
            </a:pP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志願服務的內涵</a:t>
            </a:r>
          </a:p>
          <a:p>
            <a:pPr eaLnBrk="1" hangingPunct="1">
              <a:lnSpc>
                <a:spcPct val="90000"/>
              </a:lnSpc>
              <a:buFontTx/>
              <a:buNone/>
              <a:defRPr/>
            </a:pP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志願服務倫理</a:t>
            </a:r>
          </a:p>
          <a:p>
            <a:pPr eaLnBrk="1" hangingPunct="1">
              <a:lnSpc>
                <a:spcPct val="90000"/>
              </a:lnSpc>
              <a:buFontTx/>
              <a:buNone/>
              <a:defRPr/>
            </a:pP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自我了解及自我肯定</a:t>
            </a: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快樂志工就是我</a:t>
            </a:r>
            <a:r>
              <a:rPr lang="en-US" altLang="zh-TW" sz="3600" kern="1200" dirty="0">
                <a:solidFill>
                  <a:srgbClr val="006600"/>
                </a:solidFill>
                <a:latin typeface="標楷體" pitchFamily="65" charset="-120"/>
              </a:rPr>
              <a:t>)</a:t>
            </a:r>
            <a:endParaRPr lang="zh-TW" altLang="en-US" sz="3600" kern="1200" dirty="0">
              <a:solidFill>
                <a:srgbClr val="006600"/>
              </a:solidFill>
              <a:latin typeface="標楷體" pitchFamily="65" charset="-120"/>
            </a:endParaRPr>
          </a:p>
          <a:p>
            <a:pPr eaLnBrk="1" hangingPunct="1">
              <a:lnSpc>
                <a:spcPct val="90000"/>
              </a:lnSpc>
              <a:buFontTx/>
              <a:buNone/>
              <a:defRPr/>
            </a:pP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志願服務經驗分享</a:t>
            </a:r>
          </a:p>
          <a:p>
            <a:pPr eaLnBrk="1" hangingPunct="1">
              <a:lnSpc>
                <a:spcPct val="90000"/>
              </a:lnSpc>
              <a:buFontTx/>
              <a:buNone/>
              <a:defRPr/>
            </a:pP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志願服務法規之認識</a:t>
            </a:r>
          </a:p>
          <a:p>
            <a:pPr eaLnBrk="1" hangingPunct="1">
              <a:lnSpc>
                <a:spcPct val="90000"/>
              </a:lnSpc>
              <a:buFontTx/>
              <a:buNone/>
              <a:defRPr/>
            </a:pPr>
            <a:r>
              <a:rPr lang="en-US" altLang="zh-TW" sz="3600" kern="1200" dirty="0">
                <a:solidFill>
                  <a:srgbClr val="006600"/>
                </a:solidFill>
                <a:latin typeface="標楷體" pitchFamily="65" charset="-120"/>
              </a:rPr>
              <a:t>-</a:t>
            </a:r>
            <a:r>
              <a:rPr lang="zh-TW" altLang="en-US" sz="3600" kern="1200" dirty="0">
                <a:solidFill>
                  <a:srgbClr val="006600"/>
                </a:solidFill>
                <a:latin typeface="標楷體" pitchFamily="65" charset="-120"/>
              </a:rPr>
              <a:t>志願服務發展趨勢</a:t>
            </a:r>
          </a:p>
          <a:p>
            <a:pPr eaLnBrk="1" hangingPunct="1">
              <a:lnSpc>
                <a:spcPct val="90000"/>
              </a:lnSpc>
              <a:buFontTx/>
              <a:buNone/>
              <a:defRPr/>
            </a:pPr>
            <a:r>
              <a:rPr lang="zh-TW" altLang="en-US" sz="3600" kern="1200" dirty="0">
                <a:solidFill>
                  <a:srgbClr val="006600"/>
                </a:solidFill>
                <a:latin typeface="標楷體" pitchFamily="65" charset="-120"/>
              </a:rPr>
              <a:t>共計</a:t>
            </a:r>
            <a:r>
              <a:rPr lang="en-US" altLang="zh-TW" sz="3600" kern="1200" dirty="0">
                <a:solidFill>
                  <a:srgbClr val="006600"/>
                </a:solidFill>
                <a:latin typeface="標楷體" pitchFamily="65" charset="-120"/>
              </a:rPr>
              <a:t>12</a:t>
            </a:r>
            <a:r>
              <a:rPr lang="zh-TW" altLang="en-US" sz="3600" kern="1200" dirty="0">
                <a:solidFill>
                  <a:srgbClr val="006600"/>
                </a:solidFill>
                <a:latin typeface="標楷體" pitchFamily="65" charset="-120"/>
              </a:rPr>
              <a:t>小時</a:t>
            </a:r>
          </a:p>
        </p:txBody>
      </p:sp>
    </p:spTree>
    <p:extLst>
      <p:ext uri="{BB962C8B-B14F-4D97-AF65-F5344CB8AC3E}">
        <p14:creationId xmlns:p14="http://schemas.microsoft.com/office/powerpoint/2010/main" val="3280196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14</a:t>
            </a:fld>
            <a:endParaRPr lang="en-US" altLang="zh-TW"/>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052736"/>
            <a:ext cx="8856984" cy="501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2882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編號版面配置區 3"/>
          <p:cNvSpPr>
            <a:spLocks noGrp="1"/>
          </p:cNvSpPr>
          <p:nvPr>
            <p:ph type="sldNum" sz="quarter" idx="12"/>
          </p:nvPr>
        </p:nvSpPr>
        <p:spPr>
          <a:noFill/>
        </p:spPr>
        <p:txBody>
          <a:bodyPr/>
          <a:lstStyle/>
          <a:p>
            <a:fld id="{ECE0B11C-DD99-4D67-ACA8-6FE57F432939}" type="slidenum">
              <a:rPr lang="zh-TW" altLang="en-US" smtClean="0"/>
              <a:pPr/>
              <a:t>15</a:t>
            </a:fld>
            <a:endParaRPr lang="en-US" altLang="zh-TW" smtClean="0"/>
          </a:p>
        </p:txBody>
      </p:sp>
      <p:pic>
        <p:nvPicPr>
          <p:cNvPr id="15363" name="Picture 5" descr="1"/>
          <p:cNvPicPr>
            <a:picLocks noChangeAspect="1" noChangeArrowheads="1"/>
          </p:cNvPicPr>
          <p:nvPr/>
        </p:nvPicPr>
        <p:blipFill>
          <a:blip r:embed="rId2"/>
          <a:srcRect/>
          <a:stretch>
            <a:fillRect/>
          </a:stretch>
        </p:blipFill>
        <p:spPr bwMode="auto">
          <a:xfrm>
            <a:off x="1043608" y="1340768"/>
            <a:ext cx="7418462" cy="46736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投影片編號版面配置區 5"/>
          <p:cNvSpPr>
            <a:spLocks noGrp="1"/>
          </p:cNvSpPr>
          <p:nvPr>
            <p:ph type="sldNum" sz="quarter" idx="12"/>
          </p:nvPr>
        </p:nvSpPr>
        <p:spPr>
          <a:noFill/>
        </p:spPr>
        <p:txBody>
          <a:bodyPr/>
          <a:lstStyle/>
          <a:p>
            <a:fld id="{B83849CC-AE62-473D-8FAE-16753ADCF5BD}" type="slidenum">
              <a:rPr lang="zh-TW" altLang="en-US" smtClean="0"/>
              <a:pPr/>
              <a:t>16</a:t>
            </a:fld>
            <a:endParaRPr lang="en-US" altLang="zh-TW" smtClean="0"/>
          </a:p>
        </p:txBody>
      </p:sp>
      <p:sp>
        <p:nvSpPr>
          <p:cNvPr id="59394" name="Rectangle 2"/>
          <p:cNvSpPr>
            <a:spLocks noGrp="1" noChangeArrowheads="1"/>
          </p:cNvSpPr>
          <p:nvPr>
            <p:ph type="title"/>
          </p:nvPr>
        </p:nvSpPr>
        <p:spPr>
          <a:xfrm>
            <a:off x="1476375" y="928688"/>
            <a:ext cx="6399213" cy="787400"/>
          </a:xfrm>
        </p:spPr>
        <p:txBody>
          <a:bodyPr/>
          <a:lstStyle/>
          <a:p>
            <a:pPr eaLnBrk="1" hangingPunct="1">
              <a:defRPr/>
            </a:pPr>
            <a:r>
              <a:rPr lang="zh-TW" altLang="en-US" smtClean="0">
                <a:solidFill>
                  <a:srgbClr val="6600CC"/>
                </a:solidFill>
                <a:effectLst>
                  <a:outerShdw blurRad="38100" dist="38100" dir="2700000" algn="tl">
                    <a:srgbClr val="C0C0C0"/>
                  </a:outerShdw>
                </a:effectLst>
              </a:rPr>
              <a:t>志工的權利</a:t>
            </a:r>
          </a:p>
        </p:txBody>
      </p:sp>
      <p:sp>
        <p:nvSpPr>
          <p:cNvPr id="16388" name="Rectangle 3"/>
          <p:cNvSpPr>
            <a:spLocks noGrp="1" noChangeArrowheads="1"/>
          </p:cNvSpPr>
          <p:nvPr>
            <p:ph type="body" idx="1"/>
          </p:nvPr>
        </p:nvSpPr>
        <p:spPr>
          <a:xfrm>
            <a:off x="395536" y="1912938"/>
            <a:ext cx="8496944" cy="4587875"/>
          </a:xfrm>
        </p:spPr>
        <p:txBody>
          <a:bodyPr/>
          <a:lstStyle/>
          <a:p>
            <a:pPr marL="812800" indent="-812800" eaLnBrk="1" hangingPunct="1">
              <a:lnSpc>
                <a:spcPct val="90000"/>
              </a:lnSpc>
            </a:pPr>
            <a:r>
              <a:rPr lang="zh-TW" altLang="en-US" sz="3600" kern="1200" dirty="0">
                <a:solidFill>
                  <a:srgbClr val="006600"/>
                </a:solidFill>
                <a:latin typeface="標楷體" pitchFamily="65" charset="-120"/>
              </a:rPr>
              <a:t>接受足以擔任所從事工作之教育訓練</a:t>
            </a:r>
          </a:p>
          <a:p>
            <a:pPr marL="812800" indent="-812800" eaLnBrk="1" hangingPunct="1">
              <a:lnSpc>
                <a:spcPct val="90000"/>
              </a:lnSpc>
            </a:pPr>
            <a:r>
              <a:rPr lang="zh-TW" altLang="en-US" sz="3600" kern="1200" dirty="0">
                <a:solidFill>
                  <a:srgbClr val="006600"/>
                </a:solidFill>
                <a:latin typeface="標楷體" pitchFamily="65" charset="-120"/>
              </a:rPr>
              <a:t>一視同仁，尊重個案及其他人的自由尊嚴、隱私及宗教信仰</a:t>
            </a:r>
          </a:p>
          <a:p>
            <a:pPr marL="812800" indent="-812800" eaLnBrk="1" hangingPunct="1">
              <a:lnSpc>
                <a:spcPct val="90000"/>
              </a:lnSpc>
            </a:pPr>
            <a:r>
              <a:rPr lang="zh-TW" altLang="en-US" sz="3600" kern="1200" dirty="0">
                <a:solidFill>
                  <a:srgbClr val="006600"/>
                </a:solidFill>
                <a:latin typeface="標楷體" pitchFamily="65" charset="-120"/>
              </a:rPr>
              <a:t>依據工作之性質與特點，確保在適當之安全與衛生條件下從事工作</a:t>
            </a:r>
          </a:p>
          <a:p>
            <a:pPr marL="812800" indent="-812800" eaLnBrk="1" hangingPunct="1">
              <a:lnSpc>
                <a:spcPct val="90000"/>
              </a:lnSpc>
            </a:pPr>
            <a:r>
              <a:rPr lang="zh-TW" altLang="en-US" sz="3600" kern="1200" dirty="0">
                <a:solidFill>
                  <a:srgbClr val="006600"/>
                </a:solidFill>
                <a:latin typeface="標楷體" pitchFamily="65" charset="-120"/>
              </a:rPr>
              <a:t>獲得從事服務之完整資訊</a:t>
            </a:r>
          </a:p>
          <a:p>
            <a:pPr marL="812800" indent="-812800" eaLnBrk="1" hangingPunct="1">
              <a:lnSpc>
                <a:spcPct val="90000"/>
              </a:lnSpc>
            </a:pPr>
            <a:r>
              <a:rPr lang="zh-TW" altLang="en-US" sz="3600" kern="1200" dirty="0">
                <a:solidFill>
                  <a:srgbClr val="006600"/>
                </a:solidFill>
                <a:latin typeface="標楷體" pitchFamily="65" charset="-120"/>
              </a:rPr>
              <a:t>參與所從事之志願服務計畫之擬定、設計、執行與評估</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投影片編號版面配置區 5"/>
          <p:cNvSpPr>
            <a:spLocks noGrp="1"/>
          </p:cNvSpPr>
          <p:nvPr>
            <p:ph type="sldNum" sz="quarter" idx="12"/>
          </p:nvPr>
        </p:nvSpPr>
        <p:spPr>
          <a:noFill/>
        </p:spPr>
        <p:txBody>
          <a:bodyPr/>
          <a:lstStyle/>
          <a:p>
            <a:fld id="{534DD041-A64D-46CF-97CB-9BD7025C8E72}" type="slidenum">
              <a:rPr lang="zh-TW" altLang="en-US" smtClean="0"/>
              <a:pPr/>
              <a:t>17</a:t>
            </a:fld>
            <a:endParaRPr lang="en-US" altLang="zh-TW" smtClean="0"/>
          </a:p>
        </p:txBody>
      </p:sp>
      <p:sp>
        <p:nvSpPr>
          <p:cNvPr id="60418" name="Rectangle 2"/>
          <p:cNvSpPr>
            <a:spLocks noGrp="1" noChangeArrowheads="1"/>
          </p:cNvSpPr>
          <p:nvPr>
            <p:ph type="title"/>
          </p:nvPr>
        </p:nvSpPr>
        <p:spPr>
          <a:xfrm>
            <a:off x="1116013" y="548680"/>
            <a:ext cx="6192837" cy="846138"/>
          </a:xfrm>
        </p:spPr>
        <p:txBody>
          <a:bodyPr/>
          <a:lstStyle/>
          <a:p>
            <a:pPr eaLnBrk="1" hangingPunct="1">
              <a:defRPr/>
            </a:pPr>
            <a:r>
              <a:rPr lang="zh-TW" altLang="en-US" dirty="0" smtClean="0">
                <a:solidFill>
                  <a:srgbClr val="6600CC"/>
                </a:solidFill>
                <a:effectLst>
                  <a:outerShdw blurRad="38100" dist="38100" dir="2700000" algn="tl">
                    <a:srgbClr val="C0C0C0"/>
                  </a:outerShdw>
                </a:effectLst>
              </a:rPr>
              <a:t>志工的義務</a:t>
            </a:r>
          </a:p>
        </p:txBody>
      </p:sp>
      <p:sp>
        <p:nvSpPr>
          <p:cNvPr id="17412" name="Rectangle 3"/>
          <p:cNvSpPr>
            <a:spLocks noGrp="1" noChangeArrowheads="1"/>
          </p:cNvSpPr>
          <p:nvPr>
            <p:ph type="body" idx="1"/>
          </p:nvPr>
        </p:nvSpPr>
        <p:spPr>
          <a:xfrm>
            <a:off x="539552" y="1340768"/>
            <a:ext cx="8496944" cy="5184030"/>
          </a:xfrm>
        </p:spPr>
        <p:txBody>
          <a:bodyPr/>
          <a:lstStyle/>
          <a:p>
            <a:pPr eaLnBrk="1" hangingPunct="1"/>
            <a:r>
              <a:rPr lang="zh-TW" altLang="en-US" sz="3600" kern="1200" dirty="0">
                <a:solidFill>
                  <a:srgbClr val="006600"/>
                </a:solidFill>
                <a:latin typeface="標楷體" pitchFamily="65" charset="-120"/>
              </a:rPr>
              <a:t>遵守</a:t>
            </a:r>
            <a:r>
              <a:rPr lang="zh-TW" altLang="en-US" sz="3600" kern="1200" dirty="0">
                <a:solidFill>
                  <a:srgbClr val="FF0066"/>
                </a:solidFill>
                <a:effectLst>
                  <a:outerShdw blurRad="38100" dist="38100" dir="2700000" algn="tl">
                    <a:srgbClr val="000000">
                      <a:alpha val="43137"/>
                    </a:srgbClr>
                  </a:outerShdw>
                </a:effectLst>
                <a:latin typeface="標楷體" pitchFamily="65" charset="-120"/>
              </a:rPr>
              <a:t>倫理守則</a:t>
            </a:r>
            <a:r>
              <a:rPr lang="zh-TW" altLang="en-US" sz="3600" kern="1200" dirty="0">
                <a:solidFill>
                  <a:srgbClr val="006600"/>
                </a:solidFill>
                <a:latin typeface="標楷體" pitchFamily="65" charset="-120"/>
              </a:rPr>
              <a:t>之規定</a:t>
            </a:r>
          </a:p>
          <a:p>
            <a:pPr eaLnBrk="1" hangingPunct="1"/>
            <a:r>
              <a:rPr lang="zh-TW" altLang="en-US" sz="3600" kern="1200" dirty="0">
                <a:solidFill>
                  <a:srgbClr val="006600"/>
                </a:solidFill>
                <a:latin typeface="標楷體" pitchFamily="65" charset="-120"/>
              </a:rPr>
              <a:t>遵守運用單位訂定之規章</a:t>
            </a:r>
          </a:p>
          <a:p>
            <a:pPr eaLnBrk="1" hangingPunct="1"/>
            <a:r>
              <a:rPr lang="zh-TW" altLang="en-US" sz="3600" kern="1200" dirty="0">
                <a:solidFill>
                  <a:srgbClr val="006600"/>
                </a:solidFill>
                <a:latin typeface="標楷體" pitchFamily="65" charset="-120"/>
              </a:rPr>
              <a:t>參與運用單位所提供之教育訓練</a:t>
            </a:r>
          </a:p>
          <a:p>
            <a:pPr eaLnBrk="1" hangingPunct="1"/>
            <a:r>
              <a:rPr lang="zh-TW" altLang="en-US" sz="3600" kern="1200" dirty="0">
                <a:solidFill>
                  <a:srgbClr val="006600"/>
                </a:solidFill>
                <a:latin typeface="標楷體" pitchFamily="65" charset="-120"/>
              </a:rPr>
              <a:t>妥善使用志工服務證</a:t>
            </a:r>
          </a:p>
          <a:p>
            <a:pPr eaLnBrk="1" hangingPunct="1"/>
            <a:r>
              <a:rPr lang="zh-TW" altLang="en-US" sz="3600" kern="1200" dirty="0">
                <a:solidFill>
                  <a:srgbClr val="006600"/>
                </a:solidFill>
                <a:latin typeface="標楷體" pitchFamily="65" charset="-120"/>
              </a:rPr>
              <a:t>服務時，應尊重被服務者的權利</a:t>
            </a:r>
          </a:p>
          <a:p>
            <a:pPr eaLnBrk="1" hangingPunct="1"/>
            <a:r>
              <a:rPr lang="zh-TW" altLang="en-US" sz="3600" kern="1200" dirty="0">
                <a:solidFill>
                  <a:srgbClr val="006600"/>
                </a:solidFill>
                <a:latin typeface="標楷體" pitchFamily="65" charset="-120"/>
              </a:rPr>
              <a:t>對因服務而取得或獲知之訊息保守秘密</a:t>
            </a:r>
          </a:p>
          <a:p>
            <a:pPr eaLnBrk="1" hangingPunct="1"/>
            <a:r>
              <a:rPr lang="zh-TW" altLang="en-US" sz="3600" kern="1200" dirty="0">
                <a:solidFill>
                  <a:srgbClr val="006600"/>
                </a:solidFill>
                <a:latin typeface="標楷體" pitchFamily="65" charset="-120"/>
              </a:rPr>
              <a:t>拒絕向被服務者收取報酬</a:t>
            </a:r>
          </a:p>
          <a:p>
            <a:pPr eaLnBrk="1" hangingPunct="1"/>
            <a:r>
              <a:rPr lang="zh-TW" altLang="en-US" sz="3600" kern="1200" dirty="0">
                <a:solidFill>
                  <a:srgbClr val="006600"/>
                </a:solidFill>
                <a:latin typeface="標楷體" pitchFamily="65" charset="-120"/>
              </a:rPr>
              <a:t>妥善保管運用單位所提供之可用資源</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a:spLocks noGrp="1"/>
          </p:cNvSpPr>
          <p:nvPr>
            <p:ph type="sldNum" sz="quarter" idx="12"/>
          </p:nvPr>
        </p:nvSpPr>
        <p:spPr>
          <a:noFill/>
        </p:spPr>
        <p:txBody>
          <a:bodyPr/>
          <a:lstStyle/>
          <a:p>
            <a:fld id="{9C71107D-D0B7-4A6C-BD95-1CF23422DDE1}" type="slidenum">
              <a:rPr lang="zh-TW" altLang="en-US" smtClean="0"/>
              <a:pPr/>
              <a:t>18</a:t>
            </a:fld>
            <a:endParaRPr lang="en-US" altLang="zh-TW" smtClean="0"/>
          </a:p>
        </p:txBody>
      </p:sp>
      <p:sp>
        <p:nvSpPr>
          <p:cNvPr id="63490" name="Rectangle 2"/>
          <p:cNvSpPr>
            <a:spLocks noGrp="1" noChangeArrowheads="1"/>
          </p:cNvSpPr>
          <p:nvPr>
            <p:ph type="title"/>
          </p:nvPr>
        </p:nvSpPr>
        <p:spPr>
          <a:xfrm>
            <a:off x="987425" y="728663"/>
            <a:ext cx="6870700" cy="700087"/>
          </a:xfrm>
        </p:spPr>
        <p:txBody>
          <a:bodyPr/>
          <a:lstStyle/>
          <a:p>
            <a:pPr eaLnBrk="1" hangingPunct="1">
              <a:defRPr/>
            </a:pPr>
            <a:r>
              <a:rPr lang="zh-TW" altLang="en-US" dirty="0" smtClean="0">
                <a:solidFill>
                  <a:srgbClr val="6600CC"/>
                </a:solidFill>
                <a:effectLst>
                  <a:outerShdw blurRad="38100" dist="38100" dir="2700000" algn="tl">
                    <a:srgbClr val="C0C0C0"/>
                  </a:outerShdw>
                </a:effectLst>
              </a:rPr>
              <a:t>促進志願服務之措施</a:t>
            </a:r>
          </a:p>
        </p:txBody>
      </p:sp>
      <p:sp>
        <p:nvSpPr>
          <p:cNvPr id="18436" name="Rectangle 3"/>
          <p:cNvSpPr>
            <a:spLocks noGrp="1" noChangeArrowheads="1"/>
          </p:cNvSpPr>
          <p:nvPr>
            <p:ph type="body" idx="1"/>
          </p:nvPr>
        </p:nvSpPr>
        <p:spPr>
          <a:xfrm>
            <a:off x="395536" y="1554163"/>
            <a:ext cx="8424936" cy="4660900"/>
          </a:xfrm>
        </p:spPr>
        <p:txBody>
          <a:bodyPr/>
          <a:lstStyle/>
          <a:p>
            <a:pPr eaLnBrk="1" hangingPunct="1">
              <a:lnSpc>
                <a:spcPct val="95000"/>
              </a:lnSpc>
              <a:buFontTx/>
              <a:buNone/>
            </a:pPr>
            <a:r>
              <a:rPr lang="en-US" altLang="zh-TW" sz="3600" kern="1200" dirty="0">
                <a:solidFill>
                  <a:srgbClr val="006600"/>
                </a:solidFill>
                <a:latin typeface="標楷體" pitchFamily="65" charset="-120"/>
              </a:rPr>
              <a:t>1.</a:t>
            </a:r>
            <a:r>
              <a:rPr lang="zh-TW" altLang="en-US" sz="3600" kern="1200" dirty="0">
                <a:solidFill>
                  <a:srgbClr val="006600"/>
                </a:solidFill>
                <a:latin typeface="標楷體" pitchFamily="65" charset="-120"/>
              </a:rPr>
              <a:t>福利措施：</a:t>
            </a:r>
            <a:r>
              <a:rPr lang="zh-TW" altLang="en-US" sz="3600" kern="1200" dirty="0">
                <a:solidFill>
                  <a:srgbClr val="FF0066"/>
                </a:solidFill>
                <a:effectLst>
                  <a:outerShdw blurRad="38100" dist="38100" dir="2700000" algn="tl">
                    <a:srgbClr val="000000">
                      <a:alpha val="43137"/>
                    </a:srgbClr>
                  </a:outerShdw>
                </a:effectLst>
                <a:latin typeface="標楷體" pitchFamily="65" charset="-120"/>
              </a:rPr>
              <a:t>保險</a:t>
            </a:r>
            <a:r>
              <a:rPr lang="zh-TW" altLang="en-US" sz="3600" kern="1200" dirty="0">
                <a:solidFill>
                  <a:srgbClr val="006600"/>
                </a:solidFill>
                <a:latin typeface="標楷體" pitchFamily="65" charset="-120"/>
              </a:rPr>
              <a:t>、交通補助、誤餐、特殊保險、服務績效證明（第</a:t>
            </a:r>
            <a:r>
              <a:rPr lang="en-US" altLang="zh-TW" sz="3600" kern="1200" dirty="0">
                <a:solidFill>
                  <a:srgbClr val="006600"/>
                </a:solidFill>
                <a:latin typeface="標楷體" pitchFamily="65" charset="-120"/>
              </a:rPr>
              <a:t>16</a:t>
            </a:r>
            <a:r>
              <a:rPr lang="zh-TW" altLang="en-US" sz="3600" kern="1200" dirty="0">
                <a:solidFill>
                  <a:srgbClr val="006600"/>
                </a:solidFill>
                <a:latin typeface="標楷體" pitchFamily="65" charset="-120"/>
              </a:rPr>
              <a:t>、</a:t>
            </a:r>
            <a:r>
              <a:rPr lang="en-US" altLang="zh-TW" sz="3600" kern="1200" dirty="0">
                <a:solidFill>
                  <a:srgbClr val="006600"/>
                </a:solidFill>
                <a:latin typeface="標楷體" pitchFamily="65" charset="-120"/>
              </a:rPr>
              <a:t>17</a:t>
            </a:r>
            <a:r>
              <a:rPr lang="zh-TW" altLang="en-US" sz="3600" kern="1200" dirty="0">
                <a:solidFill>
                  <a:srgbClr val="006600"/>
                </a:solidFill>
                <a:latin typeface="標楷體" pitchFamily="65" charset="-120"/>
              </a:rPr>
              <a:t>條）。</a:t>
            </a:r>
          </a:p>
          <a:p>
            <a:pPr eaLnBrk="1" hangingPunct="1">
              <a:lnSpc>
                <a:spcPct val="95000"/>
              </a:lnSpc>
              <a:buFontTx/>
              <a:buNone/>
            </a:pPr>
            <a:r>
              <a:rPr lang="en-US" altLang="zh-TW" sz="3600" kern="1200" dirty="0">
                <a:solidFill>
                  <a:srgbClr val="006600"/>
                </a:solidFill>
                <a:latin typeface="標楷體" pitchFamily="65" charset="-120"/>
              </a:rPr>
              <a:t>2.</a:t>
            </a:r>
            <a:r>
              <a:rPr lang="zh-TW" altLang="en-US" sz="3600" kern="1200" dirty="0">
                <a:solidFill>
                  <a:srgbClr val="006600"/>
                </a:solidFill>
                <a:latin typeface="標楷體" pitchFamily="65" charset="-120"/>
              </a:rPr>
              <a:t>應定期考核志願服務者個人及團隊的服務績效（第</a:t>
            </a:r>
            <a:r>
              <a:rPr lang="en-US" altLang="zh-TW" sz="3600" kern="1200" dirty="0">
                <a:solidFill>
                  <a:srgbClr val="006600"/>
                </a:solidFill>
                <a:latin typeface="標楷體" pitchFamily="65" charset="-120"/>
              </a:rPr>
              <a:t>19</a:t>
            </a:r>
            <a:r>
              <a:rPr lang="zh-TW" altLang="en-US" sz="3600" kern="1200" dirty="0">
                <a:solidFill>
                  <a:srgbClr val="006600"/>
                </a:solidFill>
                <a:latin typeface="標楷體" pitchFamily="65" charset="-120"/>
              </a:rPr>
              <a:t>條第</a:t>
            </a:r>
            <a:r>
              <a:rPr lang="en-US" altLang="zh-TW" sz="3600" kern="1200" dirty="0">
                <a:solidFill>
                  <a:srgbClr val="006600"/>
                </a:solidFill>
                <a:latin typeface="標楷體" pitchFamily="65" charset="-120"/>
              </a:rPr>
              <a:t>1</a:t>
            </a:r>
            <a:r>
              <a:rPr lang="zh-TW" altLang="en-US" sz="3600" kern="1200" dirty="0">
                <a:solidFill>
                  <a:srgbClr val="006600"/>
                </a:solidFill>
                <a:latin typeface="標楷體" pitchFamily="65" charset="-120"/>
              </a:rPr>
              <a:t>項）。</a:t>
            </a:r>
          </a:p>
          <a:p>
            <a:pPr eaLnBrk="1" hangingPunct="1">
              <a:lnSpc>
                <a:spcPct val="95000"/>
              </a:lnSpc>
              <a:buFontTx/>
              <a:buNone/>
            </a:pPr>
            <a:r>
              <a:rPr lang="en-US" altLang="zh-TW" sz="3600" kern="1200" dirty="0">
                <a:solidFill>
                  <a:srgbClr val="006600"/>
                </a:solidFill>
                <a:latin typeface="標楷體" pitchFamily="65" charset="-120"/>
              </a:rPr>
              <a:t>3.</a:t>
            </a:r>
            <a:r>
              <a:rPr lang="zh-TW" altLang="en-US" sz="3600" kern="1200" dirty="0">
                <a:solidFill>
                  <a:srgbClr val="006600"/>
                </a:solidFill>
                <a:latin typeface="標楷體" pitchFamily="65" charset="-120"/>
              </a:rPr>
              <a:t>服務年資滿</a:t>
            </a:r>
            <a:r>
              <a:rPr lang="zh-TW" altLang="en-US" sz="3600" kern="1200" dirty="0">
                <a:solidFill>
                  <a:srgbClr val="FF0066"/>
                </a:solidFill>
                <a:latin typeface="標楷體" pitchFamily="65" charset="-120"/>
              </a:rPr>
              <a:t>三年</a:t>
            </a:r>
            <a:r>
              <a:rPr lang="zh-TW" altLang="en-US" sz="3600" kern="1200" dirty="0">
                <a:solidFill>
                  <a:srgbClr val="006600"/>
                </a:solidFill>
                <a:latin typeface="標楷體" pitchFamily="65" charset="-120"/>
              </a:rPr>
              <a:t>，服務時數達</a:t>
            </a:r>
            <a:r>
              <a:rPr lang="zh-TW" altLang="en-US" sz="3600" kern="1200" dirty="0">
                <a:solidFill>
                  <a:srgbClr val="FF0066"/>
                </a:solidFill>
                <a:latin typeface="標楷體" pitchFamily="65" charset="-120"/>
              </a:rPr>
              <a:t>三百小時</a:t>
            </a:r>
            <a:r>
              <a:rPr lang="zh-TW" altLang="en-US" sz="3600" kern="1200" dirty="0">
                <a:solidFill>
                  <a:srgbClr val="006600"/>
                </a:solidFill>
                <a:latin typeface="標楷體" pitchFamily="65" charset="-120"/>
              </a:rPr>
              <a:t>以上者，得申請志願服務</a:t>
            </a:r>
            <a:r>
              <a:rPr lang="zh-TW" altLang="en-US" sz="3600" kern="1200" dirty="0">
                <a:solidFill>
                  <a:srgbClr val="FF0066"/>
                </a:solidFill>
                <a:effectLst>
                  <a:outerShdw blurRad="38100" dist="38100" dir="2700000" algn="tl">
                    <a:srgbClr val="000000">
                      <a:alpha val="43137"/>
                    </a:srgbClr>
                  </a:outerShdw>
                </a:effectLst>
                <a:latin typeface="標楷體" pitchFamily="65" charset="-120"/>
              </a:rPr>
              <a:t>榮譽卡</a:t>
            </a:r>
            <a:r>
              <a:rPr lang="zh-TW" altLang="en-US" sz="3600" kern="1200" dirty="0">
                <a:solidFill>
                  <a:srgbClr val="006600"/>
                </a:solidFill>
                <a:latin typeface="標楷體" pitchFamily="65" charset="-120"/>
              </a:rPr>
              <a:t>（第</a:t>
            </a:r>
            <a:r>
              <a:rPr lang="en-US" altLang="zh-TW" sz="3600" kern="1200" dirty="0">
                <a:solidFill>
                  <a:srgbClr val="006600"/>
                </a:solidFill>
                <a:latin typeface="標楷體" pitchFamily="65" charset="-120"/>
              </a:rPr>
              <a:t>20</a:t>
            </a:r>
            <a:r>
              <a:rPr lang="zh-TW" altLang="en-US" sz="3600" kern="1200" dirty="0">
                <a:solidFill>
                  <a:srgbClr val="006600"/>
                </a:solidFill>
                <a:latin typeface="標楷體" pitchFamily="65" charset="-120"/>
              </a:rPr>
              <a:t>條）。</a:t>
            </a:r>
          </a:p>
          <a:p>
            <a:pPr eaLnBrk="1" hangingPunct="1">
              <a:lnSpc>
                <a:spcPct val="95000"/>
              </a:lnSpc>
              <a:buFontTx/>
              <a:buNone/>
            </a:pPr>
            <a:r>
              <a:rPr lang="en-US" altLang="zh-TW" sz="3600" kern="1200" dirty="0">
                <a:solidFill>
                  <a:srgbClr val="006600"/>
                </a:solidFill>
                <a:latin typeface="標楷體" pitchFamily="65" charset="-120"/>
              </a:rPr>
              <a:t>4.</a:t>
            </a:r>
            <a:r>
              <a:rPr lang="zh-TW" altLang="en-US" sz="3600" kern="1200" dirty="0">
                <a:solidFill>
                  <a:srgbClr val="006600"/>
                </a:solidFill>
                <a:latin typeface="標楷體" pitchFamily="65" charset="-120"/>
              </a:rPr>
              <a:t>得優先服相關兵役替代役（第</a:t>
            </a:r>
            <a:r>
              <a:rPr lang="en-US" altLang="zh-TW" sz="3600" kern="1200" dirty="0">
                <a:solidFill>
                  <a:srgbClr val="006600"/>
                </a:solidFill>
                <a:latin typeface="標楷體" pitchFamily="65" charset="-120"/>
              </a:rPr>
              <a:t>21</a:t>
            </a:r>
            <a:r>
              <a:rPr lang="zh-TW" altLang="en-US" sz="3600" kern="1200" dirty="0">
                <a:solidFill>
                  <a:srgbClr val="006600"/>
                </a:solidFill>
                <a:latin typeface="標楷體" pitchFamily="65" charset="-120"/>
              </a:rPr>
              <a:t>條）</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95536" y="980728"/>
            <a:ext cx="8424936" cy="5400600"/>
          </a:xfrm>
        </p:spPr>
        <p:txBody>
          <a:bodyPr/>
          <a:lstStyle/>
          <a:p>
            <a:pPr marL="0" indent="0">
              <a:buNone/>
            </a:pPr>
            <a:r>
              <a:rPr lang="en-US" altLang="zh-TW" sz="3600" b="1" dirty="0">
                <a:solidFill>
                  <a:srgbClr val="6600CC"/>
                </a:solidFill>
                <a:effectLst>
                  <a:outerShdw blurRad="38100" dist="38100" dir="2700000" algn="tl">
                    <a:srgbClr val="C0C0C0"/>
                  </a:outerShdw>
                </a:effectLst>
                <a:latin typeface="+mj-lt"/>
                <a:ea typeface="+mj-ea"/>
                <a:cs typeface="+mj-cs"/>
              </a:rPr>
              <a:t>106</a:t>
            </a:r>
            <a:r>
              <a:rPr lang="zh-TW" altLang="en-US" sz="3600" b="1" dirty="0">
                <a:solidFill>
                  <a:srgbClr val="6600CC"/>
                </a:solidFill>
                <a:effectLst>
                  <a:outerShdw blurRad="38100" dist="38100" dir="2700000" algn="tl">
                    <a:srgbClr val="C0C0C0"/>
                  </a:outerShdw>
                </a:effectLst>
                <a:latin typeface="+mj-lt"/>
                <a:ea typeface="+mj-ea"/>
                <a:cs typeface="+mj-cs"/>
              </a:rPr>
              <a:t>年志工意外事故保險採共同供應契約</a:t>
            </a:r>
            <a:r>
              <a:rPr lang="zh-TW" altLang="en-US" sz="3600" kern="1200" dirty="0">
                <a:solidFill>
                  <a:srgbClr val="006600"/>
                </a:solidFill>
                <a:latin typeface="標楷體" pitchFamily="65" charset="-120"/>
              </a:rPr>
              <a:t> </a:t>
            </a:r>
            <a:br>
              <a:rPr lang="zh-TW" altLang="en-US" sz="3600" kern="1200" dirty="0">
                <a:solidFill>
                  <a:srgbClr val="006600"/>
                </a:solidFill>
                <a:latin typeface="標楷體" pitchFamily="65" charset="-120"/>
              </a:rPr>
            </a:br>
            <a:r>
              <a:rPr lang="zh-TW" altLang="en-US" sz="3600" kern="1200" dirty="0">
                <a:solidFill>
                  <a:srgbClr val="006600"/>
                </a:solidFill>
                <a:latin typeface="標楷體" pitchFamily="65" charset="-120"/>
              </a:rPr>
              <a:t/>
            </a:r>
            <a:br>
              <a:rPr lang="zh-TW" altLang="en-US" sz="3600" kern="1200" dirty="0">
                <a:solidFill>
                  <a:srgbClr val="006600"/>
                </a:solidFill>
                <a:latin typeface="標楷體" pitchFamily="65" charset="-120"/>
              </a:rPr>
            </a:br>
            <a:r>
              <a:rPr lang="zh-TW" altLang="en-US" sz="3600" kern="1200" dirty="0" smtClean="0">
                <a:solidFill>
                  <a:srgbClr val="006600"/>
                </a:solidFill>
                <a:effectLst>
                  <a:outerShdw blurRad="38100" dist="38100" dir="2700000" algn="tl">
                    <a:srgbClr val="000000">
                      <a:alpha val="43137"/>
                    </a:srgbClr>
                  </a:outerShdw>
                </a:effectLst>
                <a:latin typeface="標楷體" pitchFamily="65" charset="-120"/>
              </a:rPr>
              <a:t>高雄市</a:t>
            </a:r>
            <a:r>
              <a:rPr lang="zh-TW" altLang="en-US" sz="3600" kern="1200" dirty="0">
                <a:solidFill>
                  <a:srgbClr val="006600"/>
                </a:solidFill>
                <a:effectLst>
                  <a:outerShdw blurRad="38100" dist="38100" dir="2700000" algn="tl">
                    <a:srgbClr val="000000">
                      <a:alpha val="43137"/>
                    </a:srgbClr>
                  </a:outerShdw>
                </a:effectLst>
                <a:latin typeface="標楷體" pitchFamily="65" charset="-120"/>
              </a:rPr>
              <a:t>投保內容為</a:t>
            </a:r>
            <a:r>
              <a:rPr lang="en-US" altLang="zh-TW" sz="3600" kern="1200" dirty="0">
                <a:solidFill>
                  <a:srgbClr val="006600"/>
                </a:solidFill>
                <a:effectLst>
                  <a:outerShdw blurRad="38100" dist="38100" dir="2700000" algn="tl">
                    <a:srgbClr val="000000">
                      <a:alpha val="43137"/>
                    </a:srgbClr>
                  </a:outerShdw>
                </a:effectLst>
                <a:latin typeface="標楷體" pitchFamily="65" charset="-120"/>
              </a:rPr>
              <a:t>300</a:t>
            </a:r>
            <a:r>
              <a:rPr lang="zh-TW" altLang="en-US" sz="3600" kern="1200" dirty="0">
                <a:solidFill>
                  <a:srgbClr val="006600"/>
                </a:solidFill>
                <a:effectLst>
                  <a:outerShdw blurRad="38100" dist="38100" dir="2700000" algn="tl">
                    <a:srgbClr val="000000">
                      <a:alpha val="43137"/>
                    </a:srgbClr>
                  </a:outerShdw>
                </a:effectLst>
                <a:latin typeface="標楷體" pitchFamily="65" charset="-120"/>
              </a:rPr>
              <a:t>萬元死亡</a:t>
            </a:r>
            <a:r>
              <a:rPr lang="en-US" altLang="zh-TW" sz="3600" kern="1200" dirty="0">
                <a:solidFill>
                  <a:srgbClr val="006600"/>
                </a:solidFill>
                <a:effectLst>
                  <a:outerShdw blurRad="38100" dist="38100" dir="2700000" algn="tl">
                    <a:srgbClr val="000000">
                      <a:alpha val="43137"/>
                    </a:srgbClr>
                  </a:outerShdw>
                </a:effectLst>
                <a:latin typeface="標楷體" pitchFamily="65" charset="-120"/>
              </a:rPr>
              <a:t>/</a:t>
            </a:r>
            <a:r>
              <a:rPr lang="zh-TW" altLang="en-US" sz="3600" kern="1200" dirty="0">
                <a:solidFill>
                  <a:srgbClr val="006600"/>
                </a:solidFill>
                <a:effectLst>
                  <a:outerShdw blurRad="38100" dist="38100" dir="2700000" algn="tl">
                    <a:srgbClr val="000000">
                      <a:alpha val="43137"/>
                    </a:srgbClr>
                  </a:outerShdw>
                </a:effectLst>
                <a:latin typeface="標楷體" pitchFamily="65" charset="-120"/>
              </a:rPr>
              <a:t>致殘</a:t>
            </a:r>
            <a:r>
              <a:rPr lang="en-US" altLang="zh-TW" sz="3600" kern="1200" dirty="0">
                <a:solidFill>
                  <a:srgbClr val="006600"/>
                </a:solidFill>
                <a:effectLst>
                  <a:outerShdw blurRad="38100" dist="38100" dir="2700000" algn="tl">
                    <a:srgbClr val="000000">
                      <a:alpha val="43137"/>
                    </a:srgbClr>
                  </a:outerShdw>
                </a:effectLst>
                <a:latin typeface="標楷體" pitchFamily="65" charset="-120"/>
              </a:rPr>
              <a:t>+3</a:t>
            </a:r>
            <a:r>
              <a:rPr lang="zh-TW" altLang="en-US" sz="3600" kern="1200" dirty="0">
                <a:solidFill>
                  <a:srgbClr val="006600"/>
                </a:solidFill>
                <a:effectLst>
                  <a:outerShdw blurRad="38100" dist="38100" dir="2700000" algn="tl">
                    <a:srgbClr val="000000">
                      <a:alpha val="43137"/>
                    </a:srgbClr>
                  </a:outerShdw>
                </a:effectLst>
                <a:latin typeface="標楷體" pitchFamily="65" charset="-120"/>
              </a:rPr>
              <a:t>萬元意外醫療</a:t>
            </a:r>
            <a:r>
              <a:rPr lang="en-US" altLang="zh-TW" sz="3600" kern="1200" dirty="0">
                <a:solidFill>
                  <a:srgbClr val="006600"/>
                </a:solidFill>
                <a:effectLst>
                  <a:outerShdw blurRad="38100" dist="38100" dir="2700000" algn="tl">
                    <a:srgbClr val="000000">
                      <a:alpha val="43137"/>
                    </a:srgbClr>
                  </a:outerShdw>
                </a:effectLst>
                <a:latin typeface="標楷體" pitchFamily="65" charset="-120"/>
              </a:rPr>
              <a:t>+2,000</a:t>
            </a:r>
            <a:r>
              <a:rPr lang="zh-TW" altLang="en-US" sz="3600" kern="1200" dirty="0">
                <a:solidFill>
                  <a:srgbClr val="006600"/>
                </a:solidFill>
                <a:effectLst>
                  <a:outerShdw blurRad="38100" dist="38100" dir="2700000" algn="tl">
                    <a:srgbClr val="000000">
                      <a:alpha val="43137"/>
                    </a:srgbClr>
                  </a:outerShdw>
                </a:effectLst>
                <a:latin typeface="標楷體" pitchFamily="65" charset="-120"/>
              </a:rPr>
              <a:t>元住院日額，每人每年保費</a:t>
            </a:r>
            <a:r>
              <a:rPr lang="en-US" altLang="zh-TW" sz="3600" kern="1200" dirty="0">
                <a:solidFill>
                  <a:srgbClr val="006600"/>
                </a:solidFill>
                <a:effectLst>
                  <a:outerShdw blurRad="38100" dist="38100" dir="2700000" algn="tl">
                    <a:srgbClr val="000000">
                      <a:alpha val="43137"/>
                    </a:srgbClr>
                  </a:outerShdw>
                </a:effectLst>
                <a:latin typeface="標楷體" pitchFamily="65" charset="-120"/>
              </a:rPr>
              <a:t>86</a:t>
            </a:r>
            <a:r>
              <a:rPr lang="zh-TW" altLang="en-US" sz="3600" kern="1200" dirty="0">
                <a:solidFill>
                  <a:srgbClr val="006600"/>
                </a:solidFill>
                <a:effectLst>
                  <a:outerShdw blurRad="38100" dist="38100" dir="2700000" algn="tl">
                    <a:srgbClr val="000000">
                      <a:alpha val="43137"/>
                    </a:srgbClr>
                  </a:outerShdw>
                </a:effectLst>
                <a:latin typeface="標楷體" pitchFamily="65" charset="-120"/>
              </a:rPr>
              <a:t>元。</a:t>
            </a:r>
            <a:r>
              <a:rPr lang="zh-TW" altLang="en-US" sz="3600" kern="1200" dirty="0">
                <a:solidFill>
                  <a:srgbClr val="006600"/>
                </a:solidFill>
                <a:latin typeface="標楷體" pitchFamily="65" charset="-120"/>
              </a:rPr>
              <a:t> </a:t>
            </a:r>
            <a:endParaRPr lang="en-US" altLang="zh-TW" sz="3600" kern="1200" dirty="0" smtClean="0">
              <a:solidFill>
                <a:srgbClr val="006600"/>
              </a:solidFill>
              <a:latin typeface="標楷體" pitchFamily="65" charset="-120"/>
            </a:endParaRPr>
          </a:p>
          <a:p>
            <a:pPr marL="0" indent="0">
              <a:buNone/>
            </a:pPr>
            <a:r>
              <a:rPr lang="zh-TW" altLang="en-US" sz="3600" kern="1200" dirty="0">
                <a:solidFill>
                  <a:srgbClr val="006600"/>
                </a:solidFill>
                <a:latin typeface="標楷體" pitchFamily="65" charset="-120"/>
              </a:rPr>
              <a:t>理賠注意事項：</a:t>
            </a:r>
          </a:p>
          <a:p>
            <a:pPr marL="0" indent="0">
              <a:buNone/>
            </a:pPr>
            <a:r>
              <a:rPr lang="zh-TW" altLang="en-US" sz="3600" kern="1200" dirty="0">
                <a:solidFill>
                  <a:srgbClr val="006600"/>
                </a:solidFill>
                <a:latin typeface="標楷體" pitchFamily="65" charset="-120"/>
              </a:rPr>
              <a:t>■可申請情況：</a:t>
            </a:r>
          </a:p>
          <a:p>
            <a:pPr marL="0" indent="0">
              <a:buNone/>
            </a:pPr>
            <a:r>
              <a:rPr lang="en-US" altLang="zh-TW" sz="3600" kern="1200" dirty="0">
                <a:solidFill>
                  <a:srgbClr val="FF0066"/>
                </a:solidFill>
                <a:effectLst>
                  <a:outerShdw blurRad="38100" dist="38100" dir="2700000" algn="tl">
                    <a:srgbClr val="000000">
                      <a:alpha val="43137"/>
                    </a:srgbClr>
                  </a:outerShdw>
                </a:effectLst>
                <a:latin typeface="標楷體" pitchFamily="65" charset="-120"/>
              </a:rPr>
              <a:t>1</a:t>
            </a:r>
            <a:r>
              <a:rPr lang="zh-TW" altLang="en-US" sz="3600" kern="1200" dirty="0">
                <a:solidFill>
                  <a:srgbClr val="FF0066"/>
                </a:solidFill>
                <a:effectLst>
                  <a:outerShdw blurRad="38100" dist="38100" dir="2700000" algn="tl">
                    <a:srgbClr val="000000">
                      <a:alpha val="43137"/>
                    </a:srgbClr>
                  </a:outerShdw>
                </a:effectLst>
                <a:latin typeface="標楷體" pitchFamily="65" charset="-120"/>
              </a:rPr>
              <a:t>、執勤中。</a:t>
            </a:r>
          </a:p>
          <a:p>
            <a:pPr marL="0" indent="0">
              <a:buNone/>
            </a:pPr>
            <a:r>
              <a:rPr lang="en-US" altLang="zh-TW" sz="3600" kern="1200" dirty="0">
                <a:solidFill>
                  <a:srgbClr val="FF0066"/>
                </a:solidFill>
                <a:effectLst>
                  <a:outerShdw blurRad="38100" dist="38100" dir="2700000" algn="tl">
                    <a:srgbClr val="000000">
                      <a:alpha val="43137"/>
                    </a:srgbClr>
                  </a:outerShdw>
                </a:effectLst>
                <a:latin typeface="標楷體" pitchFamily="65" charset="-120"/>
              </a:rPr>
              <a:t>2</a:t>
            </a:r>
            <a:r>
              <a:rPr lang="zh-TW" altLang="en-US" sz="3600" kern="1200" dirty="0">
                <a:solidFill>
                  <a:srgbClr val="FF0066"/>
                </a:solidFill>
                <a:effectLst>
                  <a:outerShdw blurRad="38100" dist="38100" dir="2700000" algn="tl">
                    <a:srgbClr val="000000">
                      <a:alpha val="43137"/>
                    </a:srgbClr>
                  </a:outerShdw>
                </a:effectLst>
                <a:latin typeface="標楷體" pitchFamily="65" charset="-120"/>
              </a:rPr>
              <a:t>、上、下班途中（執勤）</a:t>
            </a:r>
            <a:r>
              <a:rPr lang="zh-TW" altLang="en-US" sz="3600" kern="1200" dirty="0">
                <a:solidFill>
                  <a:srgbClr val="006600"/>
                </a:solidFill>
                <a:effectLst>
                  <a:outerShdw blurRad="38100" dist="38100" dir="2700000" algn="tl">
                    <a:srgbClr val="000000">
                      <a:alpha val="43137"/>
                    </a:srgbClr>
                  </a:outerShdw>
                </a:effectLst>
                <a:latin typeface="標楷體" pitchFamily="65" charset="-120"/>
              </a:rPr>
              <a:t/>
            </a:r>
            <a:br>
              <a:rPr lang="zh-TW" altLang="en-US" sz="3600" kern="1200" dirty="0">
                <a:solidFill>
                  <a:srgbClr val="006600"/>
                </a:solidFill>
                <a:effectLst>
                  <a:outerShdw blurRad="38100" dist="38100" dir="2700000" algn="tl">
                    <a:srgbClr val="000000">
                      <a:alpha val="43137"/>
                    </a:srgbClr>
                  </a:outerShdw>
                </a:effectLst>
                <a:latin typeface="標楷體" pitchFamily="65" charset="-120"/>
              </a:rPr>
            </a:br>
            <a:endParaRPr lang="zh-TW" altLang="en-US" sz="3600" kern="1200" dirty="0">
              <a:solidFill>
                <a:srgbClr val="006600"/>
              </a:solidFill>
              <a:effectLst>
                <a:outerShdw blurRad="38100" dist="38100" dir="2700000" algn="tl">
                  <a:srgbClr val="000000">
                    <a:alpha val="43137"/>
                  </a:srgbClr>
                </a:outerShdw>
              </a:effectLst>
              <a:latin typeface="標楷體" pitchFamily="65" charset="-120"/>
            </a:endParaRPr>
          </a:p>
        </p:txBody>
      </p:sp>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19</a:t>
            </a:fld>
            <a:endParaRPr lang="en-US" altLang="zh-TW"/>
          </a:p>
        </p:txBody>
      </p:sp>
    </p:spTree>
    <p:extLst>
      <p:ext uri="{BB962C8B-B14F-4D97-AF65-F5344CB8AC3E}">
        <p14:creationId xmlns:p14="http://schemas.microsoft.com/office/powerpoint/2010/main" val="3170829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編號版面配置區 5"/>
          <p:cNvSpPr>
            <a:spLocks noGrp="1"/>
          </p:cNvSpPr>
          <p:nvPr>
            <p:ph type="sldNum" sz="quarter" idx="12"/>
          </p:nvPr>
        </p:nvSpPr>
        <p:spPr>
          <a:noFill/>
        </p:spPr>
        <p:txBody>
          <a:bodyPr/>
          <a:lstStyle/>
          <a:p>
            <a:fld id="{6D536EE4-8F20-4FC1-9744-78D0F7E47A8C}" type="slidenum">
              <a:rPr lang="zh-TW" altLang="en-US" smtClean="0"/>
              <a:pPr/>
              <a:t>20</a:t>
            </a:fld>
            <a:endParaRPr lang="en-US" altLang="zh-TW" smtClean="0"/>
          </a:p>
        </p:txBody>
      </p:sp>
      <p:sp>
        <p:nvSpPr>
          <p:cNvPr id="64514" name="Rectangle 2"/>
          <p:cNvSpPr>
            <a:spLocks noGrp="1" noChangeArrowheads="1"/>
          </p:cNvSpPr>
          <p:nvPr>
            <p:ph type="title"/>
          </p:nvPr>
        </p:nvSpPr>
        <p:spPr>
          <a:xfrm>
            <a:off x="755650" y="944563"/>
            <a:ext cx="6870700" cy="627062"/>
          </a:xfrm>
        </p:spPr>
        <p:txBody>
          <a:bodyPr/>
          <a:lstStyle/>
          <a:p>
            <a:pPr eaLnBrk="1" hangingPunct="1">
              <a:defRPr/>
            </a:pPr>
            <a:r>
              <a:rPr lang="zh-TW" altLang="en-US" dirty="0" smtClean="0">
                <a:solidFill>
                  <a:srgbClr val="6600CC"/>
                </a:solidFill>
                <a:effectLst>
                  <a:outerShdw blurRad="38100" dist="38100" dir="2700000" algn="tl">
                    <a:srgbClr val="C0C0C0"/>
                  </a:outerShdw>
                </a:effectLst>
                <a:latin typeface="標楷體" pitchFamily="65" charset="-120"/>
              </a:rPr>
              <a:t>志願服務之法律責任</a:t>
            </a:r>
          </a:p>
        </p:txBody>
      </p:sp>
      <p:sp>
        <p:nvSpPr>
          <p:cNvPr id="19460" name="Rectangle 3"/>
          <p:cNvSpPr>
            <a:spLocks noGrp="1" noChangeArrowheads="1"/>
          </p:cNvSpPr>
          <p:nvPr>
            <p:ph type="body" idx="1"/>
          </p:nvPr>
        </p:nvSpPr>
        <p:spPr>
          <a:xfrm>
            <a:off x="1331640" y="2060848"/>
            <a:ext cx="6815137" cy="3654425"/>
          </a:xfrm>
        </p:spPr>
        <p:txBody>
          <a:bodyPr/>
          <a:lstStyle/>
          <a:p>
            <a:pPr eaLnBrk="1" hangingPunct="1">
              <a:lnSpc>
                <a:spcPct val="95000"/>
              </a:lnSpc>
              <a:buFontTx/>
              <a:buNone/>
            </a:pPr>
            <a:r>
              <a:rPr lang="zh-TW" altLang="en-US" dirty="0" smtClean="0">
                <a:solidFill>
                  <a:srgbClr val="006600"/>
                </a:solidFill>
                <a:latin typeface="標楷體" pitchFamily="65" charset="-120"/>
              </a:rPr>
              <a:t>志工</a:t>
            </a:r>
            <a:r>
              <a:rPr lang="zh-TW" altLang="en-US" u="sng" dirty="0" smtClean="0">
                <a:solidFill>
                  <a:srgbClr val="006600"/>
                </a:solidFill>
                <a:latin typeface="標楷體" pitchFamily="65" charset="-120"/>
              </a:rPr>
              <a:t>依</a:t>
            </a:r>
            <a:r>
              <a:rPr lang="zh-TW" altLang="en-US" dirty="0" smtClean="0">
                <a:solidFill>
                  <a:srgbClr val="006600"/>
                </a:solidFill>
                <a:latin typeface="標楷體" pitchFamily="65" charset="-120"/>
              </a:rPr>
              <a:t>志願服務運用單位之</a:t>
            </a:r>
            <a:r>
              <a:rPr lang="zh-TW" altLang="en-US" u="sng" dirty="0" smtClean="0">
                <a:solidFill>
                  <a:srgbClr val="006600"/>
                </a:solidFill>
                <a:latin typeface="標楷體" pitchFamily="65" charset="-120"/>
              </a:rPr>
              <a:t>指示</a:t>
            </a:r>
            <a:r>
              <a:rPr lang="zh-TW" altLang="en-US" dirty="0" smtClean="0">
                <a:solidFill>
                  <a:srgbClr val="006600"/>
                </a:solidFill>
                <a:latin typeface="標楷體" pitchFamily="65" charset="-120"/>
              </a:rPr>
              <a:t>進</a:t>
            </a:r>
          </a:p>
          <a:p>
            <a:pPr eaLnBrk="1" hangingPunct="1">
              <a:lnSpc>
                <a:spcPct val="95000"/>
              </a:lnSpc>
              <a:buFontTx/>
              <a:buNone/>
            </a:pPr>
            <a:r>
              <a:rPr lang="zh-TW" altLang="en-US" dirty="0" smtClean="0">
                <a:solidFill>
                  <a:srgbClr val="006600"/>
                </a:solidFill>
                <a:latin typeface="標楷體" pitchFamily="65" charset="-120"/>
              </a:rPr>
              <a:t>行服務時，因故意或過失不法侵害</a:t>
            </a:r>
          </a:p>
          <a:p>
            <a:pPr eaLnBrk="1" hangingPunct="1">
              <a:lnSpc>
                <a:spcPct val="95000"/>
              </a:lnSpc>
              <a:buFontTx/>
              <a:buNone/>
            </a:pPr>
            <a:r>
              <a:rPr lang="zh-TW" altLang="en-US" dirty="0" smtClean="0">
                <a:solidFill>
                  <a:srgbClr val="006600"/>
                </a:solidFill>
                <a:latin typeface="標楷體" pitchFamily="65" charset="-120"/>
              </a:rPr>
              <a:t>他人權利者，由志願服務運用單位</a:t>
            </a:r>
          </a:p>
          <a:p>
            <a:pPr eaLnBrk="1" hangingPunct="1">
              <a:lnSpc>
                <a:spcPct val="95000"/>
              </a:lnSpc>
              <a:buFontTx/>
              <a:buNone/>
            </a:pPr>
            <a:r>
              <a:rPr lang="zh-TW" altLang="en-US" dirty="0" smtClean="0">
                <a:solidFill>
                  <a:srgbClr val="006600"/>
                </a:solidFill>
                <a:latin typeface="標楷體" pitchFamily="65" charset="-120"/>
              </a:rPr>
              <a:t>負損害賠償責任（第</a:t>
            </a:r>
            <a:r>
              <a:rPr lang="en-US" altLang="zh-TW" dirty="0" smtClean="0">
                <a:solidFill>
                  <a:srgbClr val="006600"/>
                </a:solidFill>
                <a:latin typeface="標楷體" pitchFamily="65" charset="-120"/>
              </a:rPr>
              <a:t>22</a:t>
            </a:r>
            <a:r>
              <a:rPr lang="zh-TW" altLang="en-US" dirty="0" smtClean="0">
                <a:solidFill>
                  <a:srgbClr val="006600"/>
                </a:solidFill>
                <a:latin typeface="標楷體" pitchFamily="65" charset="-120"/>
              </a:rPr>
              <a:t>條第</a:t>
            </a:r>
            <a:r>
              <a:rPr lang="en-US" altLang="zh-TW" dirty="0" smtClean="0">
                <a:solidFill>
                  <a:srgbClr val="006600"/>
                </a:solidFill>
                <a:latin typeface="標楷體" pitchFamily="65" charset="-120"/>
              </a:rPr>
              <a:t>1</a:t>
            </a:r>
            <a:r>
              <a:rPr lang="zh-TW" altLang="en-US" dirty="0" smtClean="0">
                <a:solidFill>
                  <a:srgbClr val="006600"/>
                </a:solidFill>
                <a:latin typeface="標楷體" pitchFamily="65" charset="-120"/>
              </a:rPr>
              <a:t>項）。</a:t>
            </a:r>
          </a:p>
          <a:p>
            <a:pPr eaLnBrk="1" hangingPunct="1">
              <a:lnSpc>
                <a:spcPct val="95000"/>
              </a:lnSpc>
              <a:buFontTx/>
              <a:buNone/>
            </a:pPr>
            <a:r>
              <a:rPr lang="zh-TW" altLang="en-US" dirty="0" smtClean="0">
                <a:solidFill>
                  <a:srgbClr val="006600"/>
                </a:solidFill>
                <a:latin typeface="標楷體" pitchFamily="65" charset="-120"/>
              </a:rPr>
              <a:t>但志工有故意或重大過失時，運用</a:t>
            </a:r>
          </a:p>
          <a:p>
            <a:pPr eaLnBrk="1" hangingPunct="1">
              <a:lnSpc>
                <a:spcPct val="95000"/>
              </a:lnSpc>
              <a:buFontTx/>
              <a:buNone/>
            </a:pPr>
            <a:r>
              <a:rPr lang="zh-TW" altLang="en-US" dirty="0" smtClean="0">
                <a:solidFill>
                  <a:srgbClr val="006600"/>
                </a:solidFill>
                <a:latin typeface="標楷體" pitchFamily="65" charset="-120"/>
              </a:rPr>
              <a:t>單位對之有</a:t>
            </a:r>
            <a:r>
              <a:rPr lang="zh-TW" altLang="en-US" u="sng" dirty="0" smtClean="0">
                <a:solidFill>
                  <a:srgbClr val="006600"/>
                </a:solidFill>
                <a:latin typeface="標楷體" pitchFamily="65" charset="-120"/>
              </a:rPr>
              <a:t>求償權</a:t>
            </a:r>
            <a:r>
              <a:rPr lang="zh-TW" altLang="en-US" dirty="0" smtClean="0">
                <a:solidFill>
                  <a:srgbClr val="006600"/>
                </a:solidFill>
                <a:latin typeface="標楷體" pitchFamily="65" charset="-120"/>
              </a:rPr>
              <a:t>（第</a:t>
            </a:r>
            <a:r>
              <a:rPr lang="en-US" altLang="zh-TW" dirty="0" smtClean="0">
                <a:solidFill>
                  <a:srgbClr val="006600"/>
                </a:solidFill>
                <a:latin typeface="標楷體" pitchFamily="65" charset="-120"/>
              </a:rPr>
              <a:t>22</a:t>
            </a:r>
            <a:r>
              <a:rPr lang="zh-TW" altLang="en-US" dirty="0" smtClean="0">
                <a:solidFill>
                  <a:srgbClr val="006600"/>
                </a:solidFill>
                <a:latin typeface="標楷體" pitchFamily="65" charset="-120"/>
              </a:rPr>
              <a:t>條第</a:t>
            </a:r>
            <a:r>
              <a:rPr lang="en-US" altLang="zh-TW" dirty="0" smtClean="0">
                <a:solidFill>
                  <a:srgbClr val="006600"/>
                </a:solidFill>
                <a:latin typeface="標楷體" pitchFamily="65" charset="-120"/>
              </a:rPr>
              <a:t>2</a:t>
            </a:r>
            <a:r>
              <a:rPr lang="zh-TW" altLang="en-US" dirty="0" smtClean="0">
                <a:solidFill>
                  <a:srgbClr val="006600"/>
                </a:solidFill>
                <a:latin typeface="標楷體" pitchFamily="65" charset="-120"/>
              </a:rPr>
              <a:t>項</a:t>
            </a:r>
            <a:r>
              <a:rPr lang="en-US" altLang="zh-TW" dirty="0" smtClean="0">
                <a:solidFill>
                  <a:srgbClr val="006600"/>
                </a:solidFill>
                <a:latin typeface="標楷體" pitchFamily="65" charset="-120"/>
              </a:rPr>
              <a:t>)</a:t>
            </a:r>
            <a:endParaRPr lang="zh-TW" altLang="en-US" sz="2400" dirty="0" smtClean="0">
              <a:solidFill>
                <a:srgbClr val="0066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1"/>
          <p:cNvSpPr>
            <a:spLocks noGrp="1"/>
          </p:cNvSpPr>
          <p:nvPr>
            <p:ph type="title"/>
          </p:nvPr>
        </p:nvSpPr>
        <p:spPr>
          <a:xfrm>
            <a:off x="611188" y="908050"/>
            <a:ext cx="7772400" cy="1143000"/>
          </a:xfrm>
        </p:spPr>
        <p:txBody>
          <a:bodyPr/>
          <a:lstStyle/>
          <a:p>
            <a:r>
              <a:rPr lang="zh-TW" altLang="en-US" sz="2800" smtClean="0"/>
              <a:t>法規字號：中華民國一百零二年六月十一日總統華總一義字第 </a:t>
            </a:r>
            <a:r>
              <a:rPr lang="en-US" altLang="zh-TW" sz="2800" smtClean="0"/>
              <a:t>10200111631 </a:t>
            </a:r>
            <a:r>
              <a:rPr lang="zh-TW" altLang="en-US" sz="2800" smtClean="0"/>
              <a:t>號令</a:t>
            </a:r>
            <a:br>
              <a:rPr lang="zh-TW" altLang="en-US" sz="2800" smtClean="0"/>
            </a:br>
            <a:endParaRPr lang="zh-TW" altLang="en-US" sz="2800" smtClean="0"/>
          </a:p>
        </p:txBody>
      </p:sp>
      <p:sp>
        <p:nvSpPr>
          <p:cNvPr id="3" name="內容版面配置區 2"/>
          <p:cNvSpPr>
            <a:spLocks noGrp="1"/>
          </p:cNvSpPr>
          <p:nvPr>
            <p:ph idx="1"/>
          </p:nvPr>
        </p:nvSpPr>
        <p:spPr>
          <a:xfrm>
            <a:off x="684213" y="1700213"/>
            <a:ext cx="7775575" cy="4465637"/>
          </a:xfrm>
        </p:spPr>
        <p:txBody>
          <a:bodyPr/>
          <a:lstStyle/>
          <a:p>
            <a:pPr marL="0" indent="0">
              <a:buFontTx/>
              <a:buNone/>
              <a:defRPr/>
            </a:pPr>
            <a:r>
              <a:rPr lang="zh-TW" altLang="en-US" sz="2400" dirty="0" smtClean="0">
                <a:solidFill>
                  <a:srgbClr val="006600"/>
                </a:solidFill>
              </a:rPr>
              <a:t>修正公布第 </a:t>
            </a:r>
            <a:r>
              <a:rPr lang="en-US" altLang="zh-TW" sz="2400" dirty="0" smtClean="0">
                <a:solidFill>
                  <a:srgbClr val="006600"/>
                </a:solidFill>
              </a:rPr>
              <a:t>5</a:t>
            </a:r>
            <a:r>
              <a:rPr lang="zh-TW" altLang="en-US" sz="2400" dirty="0" smtClean="0">
                <a:solidFill>
                  <a:srgbClr val="006600"/>
                </a:solidFill>
              </a:rPr>
              <a:t>、</a:t>
            </a:r>
            <a:r>
              <a:rPr lang="en-US" altLang="zh-TW" sz="2400" dirty="0" smtClean="0">
                <a:solidFill>
                  <a:srgbClr val="006600"/>
                </a:solidFill>
              </a:rPr>
              <a:t>18</a:t>
            </a:r>
            <a:r>
              <a:rPr lang="zh-TW" altLang="en-US" sz="2400" dirty="0" smtClean="0">
                <a:solidFill>
                  <a:srgbClr val="006600"/>
                </a:solidFill>
              </a:rPr>
              <a:t>、</a:t>
            </a:r>
            <a:r>
              <a:rPr lang="en-US" altLang="zh-TW" sz="2400" dirty="0" smtClean="0">
                <a:solidFill>
                  <a:srgbClr val="006600"/>
                </a:solidFill>
              </a:rPr>
              <a:t>20  </a:t>
            </a:r>
            <a:r>
              <a:rPr lang="zh-TW" altLang="en-US" sz="2400" dirty="0" smtClean="0">
                <a:solidFill>
                  <a:srgbClr val="006600"/>
                </a:solidFill>
              </a:rPr>
              <a:t>條條文；並增訂第 </a:t>
            </a:r>
            <a:r>
              <a:rPr lang="en-US" altLang="zh-TW" sz="2400" dirty="0" smtClean="0">
                <a:solidFill>
                  <a:srgbClr val="006600"/>
                </a:solidFill>
              </a:rPr>
              <a:t>5-1  </a:t>
            </a:r>
            <a:r>
              <a:rPr lang="zh-TW" altLang="en-US" sz="2400" dirty="0" smtClean="0">
                <a:solidFill>
                  <a:srgbClr val="006600"/>
                </a:solidFill>
              </a:rPr>
              <a:t>條條文</a:t>
            </a:r>
          </a:p>
          <a:p>
            <a:pPr>
              <a:defRPr/>
            </a:pPr>
            <a:r>
              <a:rPr lang="zh-TW" altLang="en-US" sz="2400" dirty="0" smtClean="0">
                <a:solidFill>
                  <a:srgbClr val="006600"/>
                </a:solidFill>
              </a:rPr>
              <a:t> 第 </a:t>
            </a:r>
            <a:r>
              <a:rPr lang="en-US" altLang="zh-TW" sz="2400" dirty="0" smtClean="0">
                <a:solidFill>
                  <a:srgbClr val="006600"/>
                </a:solidFill>
              </a:rPr>
              <a:t>5 </a:t>
            </a:r>
            <a:r>
              <a:rPr lang="zh-TW" altLang="en-US" sz="2400" dirty="0" smtClean="0">
                <a:solidFill>
                  <a:srgbClr val="006600"/>
                </a:solidFill>
              </a:rPr>
              <a:t>條    主管機關及各目的事業主管機關應置專責人員辦理志願服務相關事宜；其人數得由各主管機關及各目的事業主管機關視其實際業務需要定之。為整合規劃、研究、協調及開拓社會資源、創新社會服務項目相關事宜，每年至少應召開志願服務聯繫會報一次。對志願服務運用單位，應加強聯繫輔導並給予必要之協助。</a:t>
            </a:r>
          </a:p>
          <a:p>
            <a:pPr>
              <a:defRPr/>
            </a:pPr>
            <a:endParaRPr lang="zh-TW" altLang="en-US" sz="2400" dirty="0" smtClean="0">
              <a:solidFill>
                <a:srgbClr val="006600"/>
              </a:solidFill>
            </a:endParaRPr>
          </a:p>
          <a:p>
            <a:pPr>
              <a:defRPr/>
            </a:pPr>
            <a:r>
              <a:rPr lang="zh-TW" altLang="en-US" sz="2400" dirty="0" smtClean="0">
                <a:solidFill>
                  <a:srgbClr val="006600"/>
                </a:solidFill>
              </a:rPr>
              <a:t> 第 </a:t>
            </a:r>
            <a:r>
              <a:rPr lang="en-US" altLang="zh-TW" sz="2400" dirty="0" smtClean="0">
                <a:solidFill>
                  <a:srgbClr val="006600"/>
                </a:solidFill>
              </a:rPr>
              <a:t>5-1 </a:t>
            </a:r>
            <a:r>
              <a:rPr lang="zh-TW" altLang="en-US" sz="2400" dirty="0" smtClean="0">
                <a:solidFill>
                  <a:srgbClr val="006600"/>
                </a:solidFill>
              </a:rPr>
              <a:t>條  中央主管機關應至少每五年舉辦志願服務調查研究，並出版統計報告。</a:t>
            </a:r>
          </a:p>
        </p:txBody>
      </p:sp>
      <p:sp>
        <p:nvSpPr>
          <p:cNvPr id="20484" name="投影片編號版面配置區 3"/>
          <p:cNvSpPr>
            <a:spLocks noGrp="1"/>
          </p:cNvSpPr>
          <p:nvPr>
            <p:ph type="sldNum" sz="quarter" idx="12"/>
          </p:nvPr>
        </p:nvSpPr>
        <p:spPr>
          <a:noFill/>
        </p:spPr>
        <p:txBody>
          <a:bodyPr/>
          <a:lstStyle/>
          <a:p>
            <a:fld id="{C01940EB-1B3B-4BB9-B51E-5E57581C3622}" type="slidenum">
              <a:rPr lang="en-US" altLang="zh-TW" smtClean="0"/>
              <a:pPr/>
              <a:t>21</a:t>
            </a:fld>
            <a:endParaRPr lang="en-US" altLang="zh-TW"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內容版面配置區 2"/>
          <p:cNvSpPr>
            <a:spLocks noGrp="1"/>
          </p:cNvSpPr>
          <p:nvPr>
            <p:ph idx="1"/>
          </p:nvPr>
        </p:nvSpPr>
        <p:spPr>
          <a:xfrm>
            <a:off x="611188" y="981075"/>
            <a:ext cx="7772400" cy="4895850"/>
          </a:xfrm>
        </p:spPr>
        <p:txBody>
          <a:bodyPr/>
          <a:lstStyle/>
          <a:p>
            <a:r>
              <a:rPr lang="zh-TW" altLang="en-US" sz="2400" dirty="0" smtClean="0">
                <a:solidFill>
                  <a:srgbClr val="006600"/>
                </a:solidFill>
              </a:rPr>
              <a:t>第 </a:t>
            </a:r>
            <a:r>
              <a:rPr lang="en-US" altLang="zh-TW" sz="2400" dirty="0" smtClean="0">
                <a:solidFill>
                  <a:srgbClr val="006600"/>
                </a:solidFill>
              </a:rPr>
              <a:t>18 </a:t>
            </a:r>
            <a:r>
              <a:rPr lang="zh-TW" altLang="en-US" sz="2400" dirty="0" smtClean="0">
                <a:solidFill>
                  <a:srgbClr val="006600"/>
                </a:solidFill>
              </a:rPr>
              <a:t>條   各目的事業主管機關得視業務需要，將汰舊之器材及設備無償撥交相關志願服務運用單位使用。</a:t>
            </a:r>
            <a:endParaRPr lang="en-US" altLang="zh-TW" sz="2400" dirty="0" smtClean="0">
              <a:solidFill>
                <a:srgbClr val="006600"/>
              </a:solidFill>
            </a:endParaRPr>
          </a:p>
          <a:p>
            <a:endParaRPr lang="zh-TW" altLang="en-US" sz="2400" dirty="0" smtClean="0">
              <a:solidFill>
                <a:srgbClr val="006600"/>
              </a:solidFill>
            </a:endParaRPr>
          </a:p>
          <a:p>
            <a:r>
              <a:rPr lang="zh-TW" altLang="en-US" sz="2400" dirty="0" smtClean="0">
                <a:solidFill>
                  <a:srgbClr val="006600"/>
                </a:solidFill>
              </a:rPr>
              <a:t> 第 </a:t>
            </a:r>
            <a:r>
              <a:rPr lang="en-US" altLang="zh-TW" sz="2400" dirty="0" smtClean="0">
                <a:solidFill>
                  <a:srgbClr val="006600"/>
                </a:solidFill>
              </a:rPr>
              <a:t>20 </a:t>
            </a:r>
            <a:r>
              <a:rPr lang="zh-TW" altLang="en-US" sz="2400" dirty="0" smtClean="0">
                <a:solidFill>
                  <a:srgbClr val="006600"/>
                </a:solidFill>
              </a:rPr>
              <a:t>條   志工服務年資滿三年，服務時數達三百小時以上者，得檢具證明文件向地方主管機關申請核發志願服務榮譽卡。志工進入收費之公立風景區、未編定座次之康樂場所及文教設施，憑志願服務榮譽卡得以免費。依其他法律規定之民防、義勇警察、義勇交通警察、義勇消防、守望相助、山地義勇警察、災害防救團體及災害防救志願組織編組成員，自本法修正施行後，其服務年資滿三年，服務時數達三百小時以上者，準用第一項及第二項規定，予以半價優待。</a:t>
            </a:r>
          </a:p>
          <a:p>
            <a:endParaRPr lang="zh-TW" altLang="en-US" sz="2400" dirty="0" smtClean="0"/>
          </a:p>
        </p:txBody>
      </p:sp>
      <p:sp>
        <p:nvSpPr>
          <p:cNvPr id="21507" name="投影片編號版面配置區 3"/>
          <p:cNvSpPr>
            <a:spLocks noGrp="1"/>
          </p:cNvSpPr>
          <p:nvPr>
            <p:ph type="sldNum" sz="quarter" idx="12"/>
          </p:nvPr>
        </p:nvSpPr>
        <p:spPr>
          <a:noFill/>
        </p:spPr>
        <p:txBody>
          <a:bodyPr/>
          <a:lstStyle/>
          <a:p>
            <a:fld id="{468F61C2-4CCA-4DFA-B45F-AE672B437A1A}" type="slidenum">
              <a:rPr lang="en-US" altLang="zh-TW" smtClean="0"/>
              <a:pPr/>
              <a:t>22</a:t>
            </a:fld>
            <a:endParaRPr lang="en-US" altLang="zh-TW"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投影片編號版面配置區 6"/>
          <p:cNvSpPr>
            <a:spLocks noGrp="1"/>
          </p:cNvSpPr>
          <p:nvPr>
            <p:ph type="sldNum" sz="quarter" idx="12"/>
          </p:nvPr>
        </p:nvSpPr>
        <p:spPr>
          <a:noFill/>
        </p:spPr>
        <p:txBody>
          <a:bodyPr/>
          <a:lstStyle/>
          <a:p>
            <a:fld id="{19FD57F3-9176-40B9-B8E4-42BB8D11D70E}" type="slidenum">
              <a:rPr lang="zh-TW" altLang="en-US" smtClean="0"/>
              <a:pPr/>
              <a:t>23</a:t>
            </a:fld>
            <a:endParaRPr lang="en-US" altLang="zh-TW" smtClean="0"/>
          </a:p>
        </p:txBody>
      </p:sp>
      <p:sp>
        <p:nvSpPr>
          <p:cNvPr id="65538" name="Rectangle 2"/>
          <p:cNvSpPr>
            <a:spLocks noGrp="1" noChangeArrowheads="1"/>
          </p:cNvSpPr>
          <p:nvPr>
            <p:ph type="title"/>
          </p:nvPr>
        </p:nvSpPr>
        <p:spPr>
          <a:xfrm>
            <a:off x="1201738" y="714375"/>
            <a:ext cx="6870700" cy="828675"/>
          </a:xfrm>
        </p:spPr>
        <p:txBody>
          <a:bodyPr/>
          <a:lstStyle/>
          <a:p>
            <a:pPr eaLnBrk="1" hangingPunct="1">
              <a:defRPr/>
            </a:pPr>
            <a:r>
              <a:rPr lang="zh-TW" altLang="en-US" dirty="0" smtClean="0">
                <a:solidFill>
                  <a:srgbClr val="6600CC"/>
                </a:solidFill>
                <a:effectLst>
                  <a:outerShdw blurRad="38100" dist="38100" dir="2700000" algn="tl">
                    <a:srgbClr val="C0C0C0"/>
                  </a:outerShdw>
                </a:effectLst>
              </a:rPr>
              <a:t>志願服務相關法規簡介</a:t>
            </a:r>
            <a:r>
              <a:rPr lang="en-US" altLang="zh-TW" sz="1800" dirty="0" smtClean="0">
                <a:solidFill>
                  <a:srgbClr val="6600CC"/>
                </a:solidFill>
                <a:effectLst>
                  <a:outerShdw blurRad="38100" dist="38100" dir="2700000" algn="tl">
                    <a:srgbClr val="C0C0C0"/>
                  </a:outerShdw>
                </a:effectLst>
              </a:rPr>
              <a:t>-1</a:t>
            </a:r>
            <a:r>
              <a:rPr lang="en-US" altLang="zh-TW" dirty="0" smtClean="0">
                <a:solidFill>
                  <a:srgbClr val="6600CC"/>
                </a:solidFill>
                <a:effectLst>
                  <a:outerShdw blurRad="38100" dist="38100" dir="2700000" algn="tl">
                    <a:srgbClr val="C0C0C0"/>
                  </a:outerShdw>
                </a:effectLst>
              </a:rPr>
              <a:t> </a:t>
            </a:r>
          </a:p>
        </p:txBody>
      </p:sp>
      <p:sp>
        <p:nvSpPr>
          <p:cNvPr id="65539" name="Rectangle 3"/>
          <p:cNvSpPr>
            <a:spLocks noGrp="1" noChangeArrowheads="1"/>
          </p:cNvSpPr>
          <p:nvPr>
            <p:ph type="body" sz="half" idx="1"/>
          </p:nvPr>
        </p:nvSpPr>
        <p:spPr>
          <a:xfrm>
            <a:off x="395288" y="1557338"/>
            <a:ext cx="7859712" cy="4530725"/>
          </a:xfrm>
        </p:spPr>
        <p:txBody>
          <a:bodyPr/>
          <a:lstStyle/>
          <a:p>
            <a:pPr eaLnBrk="1" hangingPunct="1">
              <a:buFontTx/>
              <a:buNone/>
              <a:defRPr/>
            </a:pPr>
            <a:r>
              <a:rPr lang="zh-TW" altLang="en-US" sz="2400" b="1" dirty="0" smtClean="0">
                <a:solidFill>
                  <a:srgbClr val="FF0066"/>
                </a:solidFill>
                <a:effectLst>
                  <a:outerShdw blurRad="38100" dist="38100" dir="2700000" algn="tl">
                    <a:srgbClr val="C0C0C0"/>
                  </a:outerShdw>
                </a:effectLst>
                <a:latin typeface="標楷體" pitchFamily="65" charset="-120"/>
              </a:rPr>
              <a:t>志願服務證及服務紀錄冊管理辦法</a:t>
            </a:r>
            <a:r>
              <a:rPr lang="en-US" altLang="zh-TW" sz="2400" b="1" dirty="0" smtClean="0">
                <a:solidFill>
                  <a:srgbClr val="FF0066"/>
                </a:solidFill>
                <a:effectLst>
                  <a:outerShdw blurRad="38100" dist="38100" dir="2700000" algn="tl">
                    <a:srgbClr val="C0C0C0"/>
                  </a:outerShdw>
                </a:effectLst>
                <a:latin typeface="標楷體" pitchFamily="65" charset="-120"/>
              </a:rPr>
              <a:t>(90.4.20)</a:t>
            </a:r>
          </a:p>
          <a:p>
            <a:pPr eaLnBrk="1" hangingPunct="1">
              <a:buFontTx/>
              <a:buNone/>
              <a:defRPr/>
            </a:pPr>
            <a:r>
              <a:rPr lang="en-US" altLang="zh-TW" sz="2400" b="1" dirty="0" smtClean="0">
                <a:solidFill>
                  <a:srgbClr val="FF0066"/>
                </a:solidFill>
                <a:latin typeface="標楷體" pitchFamily="65" charset="-120"/>
              </a:rPr>
              <a:t>-</a:t>
            </a:r>
            <a:r>
              <a:rPr lang="zh-TW" altLang="en-US" sz="2400" b="1" dirty="0" smtClean="0">
                <a:solidFill>
                  <a:srgbClr val="006600"/>
                </a:solidFill>
                <a:latin typeface="標楷體" pitchFamily="65" charset="-120"/>
              </a:rPr>
              <a:t>志願服務證、紀錄冊格式</a:t>
            </a:r>
          </a:p>
          <a:p>
            <a:pPr eaLnBrk="1" hangingPunct="1">
              <a:buFontTx/>
              <a:buNone/>
              <a:defRPr/>
            </a:pPr>
            <a:r>
              <a:rPr lang="en-US" altLang="zh-TW" sz="2400" b="1" dirty="0" smtClean="0">
                <a:solidFill>
                  <a:srgbClr val="006600"/>
                </a:solidFill>
                <a:latin typeface="標楷體" pitchFamily="65" charset="-120"/>
              </a:rPr>
              <a:t>-</a:t>
            </a:r>
            <a:r>
              <a:rPr lang="zh-TW" altLang="en-US" sz="2400" b="1" dirty="0" smtClean="0">
                <a:solidFill>
                  <a:srgbClr val="006600"/>
                </a:solidFill>
                <a:latin typeface="標楷體" pitchFamily="65" charset="-120"/>
              </a:rPr>
              <a:t>發證單位</a:t>
            </a:r>
          </a:p>
          <a:p>
            <a:pPr eaLnBrk="1" hangingPunct="1">
              <a:buFontTx/>
              <a:buNone/>
              <a:defRPr/>
            </a:pPr>
            <a:r>
              <a:rPr lang="en-US" altLang="zh-TW" sz="2400" b="1" dirty="0" smtClean="0">
                <a:solidFill>
                  <a:srgbClr val="006600"/>
                </a:solidFill>
                <a:latin typeface="標楷體" pitchFamily="65" charset="-120"/>
              </a:rPr>
              <a:t>-</a:t>
            </a:r>
            <a:r>
              <a:rPr lang="zh-TW" altLang="en-US" sz="2400" b="1" dirty="0" smtClean="0">
                <a:solidFill>
                  <a:srgbClr val="006600"/>
                </a:solidFill>
                <a:latin typeface="標楷體" pitchFamily="65" charset="-120"/>
              </a:rPr>
              <a:t>使用及管理</a:t>
            </a:r>
          </a:p>
          <a:p>
            <a:pPr eaLnBrk="1" hangingPunct="1">
              <a:buFontTx/>
              <a:buNone/>
              <a:defRPr/>
            </a:pPr>
            <a:r>
              <a:rPr lang="zh-TW" altLang="en-US" sz="2400" dirty="0" smtClean="0">
                <a:solidFill>
                  <a:srgbClr val="006600"/>
                </a:solidFill>
              </a:rPr>
              <a:t>    第 五 條 志願服務運用單位應造具名冊，並檢具志工一吋半身照片二張，向地方目的事業主管機關申請發給紀錄冊，並轉發所屬志工。不屬地方目的事業主管機關之志願服務運用單位，向中央目的事業主管機關申請。前項名冊應記載志工姓名、性別、出生年月日、國民身分證統一編號或護照號碼。</a:t>
            </a:r>
            <a:endParaRPr lang="en-US" altLang="zh-TW" sz="2400" dirty="0" smtClean="0">
              <a:solidFill>
                <a:srgbClr val="0066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4032250" y="3819525"/>
            <a:ext cx="4752975" cy="2495550"/>
          </a:xfrm>
          <a:prstGeom prst="rect">
            <a:avLst/>
          </a:prstGeom>
          <a:noFill/>
          <a:ln w="9525">
            <a:noFill/>
            <a:miter lim="800000"/>
            <a:headEnd/>
            <a:tailEnd/>
          </a:ln>
        </p:spPr>
      </p:pic>
      <p:sp>
        <p:nvSpPr>
          <p:cNvPr id="23555" name="投影片編號版面配置區 3"/>
          <p:cNvSpPr>
            <a:spLocks noGrp="1"/>
          </p:cNvSpPr>
          <p:nvPr>
            <p:ph type="sldNum" sz="quarter" idx="12"/>
          </p:nvPr>
        </p:nvSpPr>
        <p:spPr>
          <a:noFill/>
        </p:spPr>
        <p:txBody>
          <a:bodyPr/>
          <a:lstStyle/>
          <a:p>
            <a:fld id="{48AD4750-DECB-45EF-9EB6-37EC6AE234B1}" type="slidenum">
              <a:rPr lang="en-US" altLang="zh-TW" smtClean="0"/>
              <a:pPr/>
              <a:t>24</a:t>
            </a:fld>
            <a:endParaRPr lang="en-US" altLang="zh-TW" smtClean="0"/>
          </a:p>
        </p:txBody>
      </p:sp>
      <p:pic>
        <p:nvPicPr>
          <p:cNvPr id="23556" name="Picture 2" descr="Image03"/>
          <p:cNvPicPr>
            <a:picLocks noChangeAspect="1" noChangeArrowheads="1"/>
          </p:cNvPicPr>
          <p:nvPr/>
        </p:nvPicPr>
        <p:blipFill>
          <a:blip r:embed="rId3"/>
          <a:srcRect l="3587" r="2962"/>
          <a:stretch>
            <a:fillRect/>
          </a:stretch>
        </p:blipFill>
        <p:spPr bwMode="auto">
          <a:xfrm>
            <a:off x="163513" y="1196975"/>
            <a:ext cx="3729037" cy="5395913"/>
          </a:xfrm>
          <a:prstGeom prst="rect">
            <a:avLst/>
          </a:prstGeom>
          <a:noFill/>
          <a:ln w="9525">
            <a:noFill/>
            <a:miter lim="800000"/>
            <a:headEnd/>
            <a:tailEnd/>
          </a:ln>
        </p:spPr>
      </p:pic>
      <p:sp>
        <p:nvSpPr>
          <p:cNvPr id="6" name="Rectangle 2"/>
          <p:cNvSpPr txBox="1">
            <a:spLocks noChangeArrowheads="1"/>
          </p:cNvSpPr>
          <p:nvPr/>
        </p:nvSpPr>
        <p:spPr bwMode="auto">
          <a:xfrm>
            <a:off x="415925" y="692150"/>
            <a:ext cx="8280400" cy="792163"/>
          </a:xfrm>
          <a:prstGeom prst="rect">
            <a:avLst/>
          </a:prstGeom>
          <a:noFill/>
          <a:ln>
            <a:noFill/>
          </a:ln>
          <a:extLst/>
        </p:spPr>
        <p:txBody>
          <a:bodyPr anchor="ctr"/>
          <a:lstStyle>
            <a:lvl1pPr algn="ctr" rtl="0" eaLnBrk="0" fontAlgn="base" hangingPunct="0">
              <a:spcBef>
                <a:spcPct val="0"/>
              </a:spcBef>
              <a:spcAft>
                <a:spcPct val="0"/>
              </a:spcAft>
              <a:defRPr kumimoji="1" sz="4400" b="1">
                <a:solidFill>
                  <a:srgbClr val="006600"/>
                </a:solidFill>
                <a:latin typeface="+mj-lt"/>
                <a:ea typeface="+mj-ea"/>
                <a:cs typeface="+mj-cs"/>
              </a:defRPr>
            </a:lvl1pPr>
            <a:lvl2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2pPr>
            <a:lvl3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3pPr>
            <a:lvl4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4pPr>
            <a:lvl5pPr algn="ctr" rtl="0" eaLnBrk="0" fontAlgn="base" hangingPunct="0">
              <a:spcBef>
                <a:spcPct val="0"/>
              </a:spcBef>
              <a:spcAft>
                <a:spcPct val="0"/>
              </a:spcAft>
              <a:defRPr kumimoji="1" sz="4400" b="1">
                <a:solidFill>
                  <a:srgbClr val="006600"/>
                </a:solidFill>
                <a:latin typeface="Constantia" pitchFamily="18" charset="0"/>
                <a:ea typeface="標楷體" pitchFamily="65" charset="-120"/>
              </a:defRPr>
            </a:lvl5pPr>
            <a:lvl6pPr marL="4572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6pPr>
            <a:lvl7pPr marL="9144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7pPr>
            <a:lvl8pPr marL="13716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8pPr>
            <a:lvl9pPr marL="1828800" algn="ctr" rtl="0" eaLnBrk="1" fontAlgn="base" hangingPunct="1">
              <a:spcBef>
                <a:spcPct val="0"/>
              </a:spcBef>
              <a:spcAft>
                <a:spcPct val="0"/>
              </a:spcAft>
              <a:defRPr kumimoji="1" sz="4400">
                <a:solidFill>
                  <a:schemeClr val="tx1"/>
                </a:solidFill>
                <a:latin typeface="Times New Roman" pitchFamily="18" charset="0"/>
                <a:ea typeface="新細明體" pitchFamily="18" charset="-120"/>
              </a:defRPr>
            </a:lvl9pPr>
          </a:lstStyle>
          <a:p>
            <a:pPr eaLnBrk="1" hangingPunct="1">
              <a:defRPr/>
            </a:pPr>
            <a:r>
              <a:rPr lang="zh-TW" altLang="en-US" dirty="0" smtClean="0">
                <a:solidFill>
                  <a:srgbClr val="6600CC"/>
                </a:solidFill>
                <a:effectLst>
                  <a:outerShdw blurRad="38100" dist="38100" dir="2700000" algn="tl">
                    <a:srgbClr val="C0C0C0"/>
                  </a:outerShdw>
                </a:effectLst>
              </a:rPr>
              <a:t>志願服務時數之計算</a:t>
            </a:r>
            <a:endParaRPr lang="zh-TW" altLang="en-US" sz="1800" dirty="0" smtClean="0">
              <a:solidFill>
                <a:srgbClr val="6600CC"/>
              </a:solidFill>
              <a:effectLst>
                <a:outerShdw blurRad="38100" dist="38100" dir="2700000" algn="tl">
                  <a:srgbClr val="C0C0C0"/>
                </a:outerShdw>
              </a:effectLst>
            </a:endParaRPr>
          </a:p>
        </p:txBody>
      </p:sp>
      <p:pic>
        <p:nvPicPr>
          <p:cNvPr id="23558" name="Picture 3"/>
          <p:cNvPicPr>
            <a:picLocks noChangeAspect="1" noChangeArrowheads="1"/>
          </p:cNvPicPr>
          <p:nvPr/>
        </p:nvPicPr>
        <p:blipFill>
          <a:blip r:embed="rId4"/>
          <a:srcRect/>
          <a:stretch>
            <a:fillRect/>
          </a:stretch>
        </p:blipFill>
        <p:spPr bwMode="auto">
          <a:xfrm>
            <a:off x="3995738" y="1484313"/>
            <a:ext cx="4989512" cy="2160587"/>
          </a:xfrm>
          <a:prstGeom prst="rect">
            <a:avLst/>
          </a:prstGeom>
          <a:noFill/>
          <a:ln w="9525">
            <a:noFill/>
            <a:miter lim="800000"/>
            <a:headEnd/>
            <a:tailEnd/>
          </a:ln>
        </p:spPr>
      </p:pic>
      <p:cxnSp>
        <p:nvCxnSpPr>
          <p:cNvPr id="7" name="直線接點 6"/>
          <p:cNvCxnSpPr/>
          <p:nvPr/>
        </p:nvCxnSpPr>
        <p:spPr>
          <a:xfrm>
            <a:off x="5219700" y="3068638"/>
            <a:ext cx="19431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4427538" y="6092825"/>
            <a:ext cx="295751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4760913" y="3284538"/>
            <a:ext cx="19431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5732463" y="5805488"/>
            <a:ext cx="272732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編號版面配置區 5"/>
          <p:cNvSpPr>
            <a:spLocks noGrp="1"/>
          </p:cNvSpPr>
          <p:nvPr>
            <p:ph type="sldNum" sz="quarter" idx="12"/>
          </p:nvPr>
        </p:nvSpPr>
        <p:spPr>
          <a:noFill/>
        </p:spPr>
        <p:txBody>
          <a:bodyPr/>
          <a:lstStyle/>
          <a:p>
            <a:fld id="{F56E6661-1B38-41CD-8610-06A2CCA1E2C5}" type="slidenum">
              <a:rPr lang="zh-TW" altLang="en-US" smtClean="0"/>
              <a:pPr/>
              <a:t>25</a:t>
            </a:fld>
            <a:endParaRPr lang="en-US" altLang="zh-TW" smtClean="0"/>
          </a:p>
        </p:txBody>
      </p:sp>
      <p:sp>
        <p:nvSpPr>
          <p:cNvPr id="69635" name="Rectangle 3"/>
          <p:cNvSpPr>
            <a:spLocks noGrp="1" noChangeArrowheads="1"/>
          </p:cNvSpPr>
          <p:nvPr>
            <p:ph type="body" idx="1"/>
          </p:nvPr>
        </p:nvSpPr>
        <p:spPr>
          <a:xfrm>
            <a:off x="395288" y="1268413"/>
            <a:ext cx="8229600" cy="2665412"/>
          </a:xfrm>
        </p:spPr>
        <p:txBody>
          <a:bodyPr/>
          <a:lstStyle/>
          <a:p>
            <a:pPr algn="ctr" eaLnBrk="1" hangingPunct="1">
              <a:lnSpc>
                <a:spcPct val="90000"/>
              </a:lnSpc>
              <a:buFontTx/>
              <a:buNone/>
              <a:defRPr/>
            </a:pPr>
            <a:r>
              <a:rPr lang="zh-TW" altLang="en-US" sz="4400" b="1" kern="1200" dirty="0">
                <a:solidFill>
                  <a:srgbClr val="6600CC"/>
                </a:solidFill>
                <a:effectLst>
                  <a:outerShdw blurRad="38100" dist="38100" dir="2700000" algn="tl">
                    <a:srgbClr val="C0C0C0"/>
                  </a:outerShdw>
                </a:effectLst>
                <a:latin typeface="+mj-lt"/>
                <a:ea typeface="+mj-ea"/>
                <a:cs typeface="+mj-cs"/>
              </a:rPr>
              <a:t>志願服務獎勵辦法</a:t>
            </a:r>
            <a:r>
              <a:rPr lang="en-US" altLang="zh-TW" sz="4400" b="1" kern="1200" dirty="0">
                <a:solidFill>
                  <a:srgbClr val="6600CC"/>
                </a:solidFill>
                <a:effectLst>
                  <a:outerShdw blurRad="38100" dist="38100" dir="2700000" algn="tl">
                    <a:srgbClr val="C0C0C0"/>
                  </a:outerShdw>
                </a:effectLst>
                <a:latin typeface="+mj-lt"/>
                <a:ea typeface="+mj-ea"/>
                <a:cs typeface="+mj-cs"/>
              </a:rPr>
              <a:t>(90.6.21)</a:t>
            </a:r>
          </a:p>
          <a:p>
            <a:pPr eaLnBrk="1" hangingPunct="1">
              <a:lnSpc>
                <a:spcPct val="90000"/>
              </a:lnSpc>
              <a:buFontTx/>
              <a:buNone/>
              <a:defRPr/>
            </a:pPr>
            <a:r>
              <a:rPr lang="en-US" altLang="zh-TW" sz="2800" dirty="0" smtClean="0">
                <a:solidFill>
                  <a:srgbClr val="006600"/>
                </a:solidFill>
                <a:effectLst>
                  <a:outerShdw blurRad="38100" dist="38100" dir="2700000" algn="tl">
                    <a:srgbClr val="C0C0C0"/>
                  </a:outerShdw>
                </a:effectLst>
              </a:rPr>
              <a:t>-</a:t>
            </a:r>
            <a:r>
              <a:rPr lang="zh-TW" altLang="en-US" sz="2800" dirty="0" smtClean="0">
                <a:solidFill>
                  <a:srgbClr val="006600"/>
                </a:solidFill>
                <a:effectLst>
                  <a:outerShdw blurRad="38100" dist="38100" dir="2700000" algn="tl">
                    <a:srgbClr val="C0C0C0"/>
                  </a:outerShdw>
                </a:effectLst>
              </a:rPr>
              <a:t>獎勵標準</a:t>
            </a:r>
            <a:r>
              <a:rPr lang="zh-TW" altLang="en-US" dirty="0" smtClean="0">
                <a:solidFill>
                  <a:srgbClr val="006600"/>
                </a:solidFill>
                <a:effectLst>
                  <a:outerShdw blurRad="38100" dist="38100" dir="2700000" algn="tl">
                    <a:srgbClr val="C0C0C0"/>
                  </a:outerShdw>
                </a:effectLst>
                <a:latin typeface="標楷體" pitchFamily="65" charset="-120"/>
              </a:rPr>
              <a:t>：服務時數達</a:t>
            </a:r>
            <a:r>
              <a:rPr lang="en-US" altLang="zh-TW" dirty="0" smtClean="0">
                <a:solidFill>
                  <a:srgbClr val="006600"/>
                </a:solidFill>
                <a:effectLst>
                  <a:outerShdw blurRad="38100" dist="38100" dir="2700000" algn="tl">
                    <a:srgbClr val="C0C0C0"/>
                  </a:outerShdw>
                </a:effectLst>
                <a:latin typeface="標楷體" pitchFamily="65" charset="-120"/>
              </a:rPr>
              <a:t>3,000</a:t>
            </a:r>
            <a:r>
              <a:rPr lang="zh-TW" altLang="en-US" dirty="0" smtClean="0">
                <a:solidFill>
                  <a:srgbClr val="006600"/>
                </a:solidFill>
                <a:effectLst>
                  <a:outerShdw blurRad="38100" dist="38100" dir="2700000" algn="tl">
                    <a:srgbClr val="C0C0C0"/>
                  </a:outerShdw>
                </a:effectLst>
                <a:latin typeface="標楷體" pitchFamily="65" charset="-120"/>
              </a:rPr>
              <a:t>小時以上</a:t>
            </a:r>
            <a:endParaRPr lang="zh-TW" altLang="en-US" sz="2800" dirty="0" smtClean="0">
              <a:solidFill>
                <a:srgbClr val="006600"/>
              </a:solidFill>
              <a:effectLst>
                <a:outerShdw blurRad="38100" dist="38100" dir="2700000" algn="tl">
                  <a:srgbClr val="C0C0C0"/>
                </a:outerShdw>
              </a:effectLst>
            </a:endParaRPr>
          </a:p>
          <a:p>
            <a:pPr eaLnBrk="1" hangingPunct="1">
              <a:lnSpc>
                <a:spcPct val="90000"/>
              </a:lnSpc>
              <a:buFontTx/>
              <a:buNone/>
              <a:defRPr/>
            </a:pPr>
            <a:r>
              <a:rPr lang="en-US" altLang="zh-TW" sz="2800" dirty="0" smtClean="0">
                <a:solidFill>
                  <a:srgbClr val="006600"/>
                </a:solidFill>
                <a:effectLst>
                  <a:outerShdw blurRad="38100" dist="38100" dir="2700000" algn="tl">
                    <a:srgbClr val="C0C0C0"/>
                  </a:outerShdw>
                </a:effectLst>
              </a:rPr>
              <a:t>-</a:t>
            </a:r>
            <a:r>
              <a:rPr lang="zh-TW" altLang="en-US" sz="2800" dirty="0" smtClean="0">
                <a:solidFill>
                  <a:srgbClr val="006600"/>
                </a:solidFill>
                <a:effectLst>
                  <a:outerShdw blurRad="38100" dist="38100" dir="2700000" algn="tl">
                    <a:srgbClr val="C0C0C0"/>
                  </a:outerShdw>
                </a:effectLst>
              </a:rPr>
              <a:t>獎勵等次</a:t>
            </a:r>
            <a:r>
              <a:rPr lang="zh-TW" altLang="en-US" dirty="0" smtClean="0">
                <a:solidFill>
                  <a:srgbClr val="006600"/>
                </a:solidFill>
                <a:effectLst>
                  <a:outerShdw blurRad="38100" dist="38100" dir="2700000" algn="tl">
                    <a:srgbClr val="C0C0C0"/>
                  </a:outerShdw>
                </a:effectLst>
              </a:rPr>
              <a:t>：</a:t>
            </a:r>
            <a:r>
              <a:rPr lang="zh-TW" altLang="en-US" dirty="0" smtClean="0">
                <a:solidFill>
                  <a:srgbClr val="006600"/>
                </a:solidFill>
                <a:effectLst>
                  <a:outerShdw blurRad="38100" dist="38100" dir="2700000" algn="tl">
                    <a:srgbClr val="C0C0C0"/>
                  </a:outerShdw>
                </a:effectLst>
                <a:latin typeface="標楷體" pitchFamily="65" charset="-120"/>
              </a:rPr>
              <a:t>金</a:t>
            </a:r>
            <a:r>
              <a:rPr lang="en-US" altLang="zh-TW" dirty="0" smtClean="0">
                <a:solidFill>
                  <a:srgbClr val="006600"/>
                </a:solidFill>
                <a:effectLst>
                  <a:outerShdw blurRad="38100" dist="38100" dir="2700000" algn="tl">
                    <a:srgbClr val="C0C0C0"/>
                  </a:outerShdw>
                </a:effectLst>
                <a:latin typeface="標楷體" pitchFamily="65" charset="-120"/>
              </a:rPr>
              <a:t>(8000</a:t>
            </a:r>
            <a:r>
              <a:rPr lang="zh-TW" altLang="en-US" dirty="0" smtClean="0">
                <a:solidFill>
                  <a:srgbClr val="006600"/>
                </a:solidFill>
                <a:effectLst>
                  <a:outerShdw blurRad="38100" dist="38100" dir="2700000" algn="tl">
                    <a:srgbClr val="C0C0C0"/>
                  </a:outerShdw>
                </a:effectLst>
                <a:latin typeface="標楷體" pitchFamily="65" charset="-120"/>
              </a:rPr>
              <a:t>小時以上</a:t>
            </a:r>
            <a:r>
              <a:rPr lang="en-US" altLang="zh-TW" dirty="0" smtClean="0">
                <a:solidFill>
                  <a:srgbClr val="006600"/>
                </a:solidFill>
                <a:effectLst>
                  <a:outerShdw blurRad="38100" dist="38100" dir="2700000" algn="tl">
                    <a:srgbClr val="C0C0C0"/>
                  </a:outerShdw>
                </a:effectLst>
                <a:latin typeface="標楷體" pitchFamily="65" charset="-120"/>
              </a:rPr>
              <a:t>)</a:t>
            </a:r>
            <a:r>
              <a:rPr lang="zh-TW" altLang="en-US" dirty="0" smtClean="0">
                <a:solidFill>
                  <a:srgbClr val="006600"/>
                </a:solidFill>
                <a:effectLst>
                  <a:outerShdw blurRad="38100" dist="38100" dir="2700000" algn="tl">
                    <a:srgbClr val="C0C0C0"/>
                  </a:outerShdw>
                </a:effectLst>
                <a:latin typeface="標楷體" pitchFamily="65" charset="-120"/>
              </a:rPr>
              <a:t>、銀</a:t>
            </a:r>
            <a:r>
              <a:rPr lang="en-US" altLang="zh-TW" dirty="0" smtClean="0">
                <a:solidFill>
                  <a:srgbClr val="006600"/>
                </a:solidFill>
                <a:effectLst>
                  <a:outerShdw blurRad="38100" dist="38100" dir="2700000" algn="tl">
                    <a:srgbClr val="C0C0C0"/>
                  </a:outerShdw>
                </a:effectLst>
                <a:latin typeface="標楷體" pitchFamily="65" charset="-120"/>
              </a:rPr>
              <a:t>(5000</a:t>
            </a:r>
            <a:r>
              <a:rPr lang="zh-TW" altLang="en-US" dirty="0" smtClean="0">
                <a:solidFill>
                  <a:srgbClr val="006600"/>
                </a:solidFill>
                <a:effectLst>
                  <a:outerShdw blurRad="38100" dist="38100" dir="2700000" algn="tl">
                    <a:srgbClr val="C0C0C0"/>
                  </a:outerShdw>
                </a:effectLst>
                <a:latin typeface="標楷體" pitchFamily="65" charset="-120"/>
              </a:rPr>
              <a:t>小時</a:t>
            </a:r>
          </a:p>
          <a:p>
            <a:pPr eaLnBrk="1" hangingPunct="1">
              <a:lnSpc>
                <a:spcPct val="90000"/>
              </a:lnSpc>
              <a:buFontTx/>
              <a:buNone/>
              <a:defRPr/>
            </a:pPr>
            <a:r>
              <a:rPr lang="zh-TW" altLang="en-US" dirty="0" smtClean="0">
                <a:solidFill>
                  <a:srgbClr val="006600"/>
                </a:solidFill>
                <a:effectLst>
                  <a:outerShdw blurRad="38100" dist="38100" dir="2700000" algn="tl">
                    <a:srgbClr val="C0C0C0"/>
                  </a:outerShdw>
                </a:effectLst>
                <a:latin typeface="標楷體" pitchFamily="65" charset="-120"/>
              </a:rPr>
              <a:t>          以上</a:t>
            </a:r>
            <a:r>
              <a:rPr lang="en-US" altLang="zh-TW" dirty="0" smtClean="0">
                <a:solidFill>
                  <a:srgbClr val="006600"/>
                </a:solidFill>
                <a:effectLst>
                  <a:outerShdw blurRad="38100" dist="38100" dir="2700000" algn="tl">
                    <a:srgbClr val="C0C0C0"/>
                  </a:outerShdw>
                </a:effectLst>
                <a:latin typeface="標楷體" pitchFamily="65" charset="-120"/>
              </a:rPr>
              <a:t>)</a:t>
            </a:r>
            <a:r>
              <a:rPr lang="zh-TW" altLang="en-US" dirty="0" smtClean="0">
                <a:solidFill>
                  <a:srgbClr val="006600"/>
                </a:solidFill>
                <a:effectLst>
                  <a:outerShdw blurRad="38100" dist="38100" dir="2700000" algn="tl">
                    <a:srgbClr val="C0C0C0"/>
                  </a:outerShdw>
                </a:effectLst>
                <a:latin typeface="標楷體" pitchFamily="65" charset="-120"/>
              </a:rPr>
              <a:t>、銅</a:t>
            </a:r>
            <a:r>
              <a:rPr lang="en-US" altLang="zh-TW" dirty="0" smtClean="0">
                <a:solidFill>
                  <a:srgbClr val="006600"/>
                </a:solidFill>
                <a:effectLst>
                  <a:outerShdw blurRad="38100" dist="38100" dir="2700000" algn="tl">
                    <a:srgbClr val="C0C0C0"/>
                  </a:outerShdw>
                </a:effectLst>
                <a:latin typeface="標楷體" pitchFamily="65" charset="-120"/>
              </a:rPr>
              <a:t>(3000</a:t>
            </a:r>
            <a:r>
              <a:rPr lang="zh-TW" altLang="en-US" dirty="0" smtClean="0">
                <a:solidFill>
                  <a:srgbClr val="006600"/>
                </a:solidFill>
                <a:effectLst>
                  <a:outerShdw blurRad="38100" dist="38100" dir="2700000" algn="tl">
                    <a:srgbClr val="C0C0C0"/>
                  </a:outerShdw>
                </a:effectLst>
                <a:latin typeface="標楷體" pitchFamily="65" charset="-120"/>
              </a:rPr>
              <a:t>小時以上</a:t>
            </a:r>
            <a:r>
              <a:rPr lang="en-US" altLang="zh-TW" dirty="0" smtClean="0">
                <a:solidFill>
                  <a:srgbClr val="006600"/>
                </a:solidFill>
                <a:effectLst>
                  <a:outerShdw blurRad="38100" dist="38100" dir="2700000" algn="tl">
                    <a:srgbClr val="C0C0C0"/>
                  </a:outerShdw>
                </a:effectLst>
                <a:latin typeface="標楷體" pitchFamily="65" charset="-120"/>
              </a:rPr>
              <a:t>)</a:t>
            </a:r>
            <a:r>
              <a:rPr lang="zh-TW" altLang="en-US" dirty="0" smtClean="0">
                <a:solidFill>
                  <a:srgbClr val="006600"/>
                </a:solidFill>
                <a:effectLst>
                  <a:outerShdw blurRad="38100" dist="38100" dir="2700000" algn="tl">
                    <a:srgbClr val="C0C0C0"/>
                  </a:outerShdw>
                </a:effectLst>
                <a:latin typeface="標楷體" pitchFamily="65" charset="-120"/>
              </a:rPr>
              <a:t>牌獎</a:t>
            </a:r>
            <a:endParaRPr lang="zh-TW" altLang="en-US" dirty="0" smtClean="0">
              <a:solidFill>
                <a:srgbClr val="006600"/>
              </a:solidFill>
            </a:endParaRPr>
          </a:p>
        </p:txBody>
      </p:sp>
      <p:sp>
        <p:nvSpPr>
          <p:cNvPr id="25604" name="Rectangle 6"/>
          <p:cNvSpPr>
            <a:spLocks noChangeArrowheads="1"/>
          </p:cNvSpPr>
          <p:nvPr/>
        </p:nvSpPr>
        <p:spPr bwMode="auto">
          <a:xfrm>
            <a:off x="488897" y="3861048"/>
            <a:ext cx="8280400" cy="2308324"/>
          </a:xfrm>
          <a:prstGeom prst="rect">
            <a:avLst/>
          </a:prstGeom>
          <a:noFill/>
          <a:ln w="9525">
            <a:noFill/>
            <a:miter lim="800000"/>
            <a:headEnd/>
            <a:tailEnd/>
          </a:ln>
        </p:spPr>
        <p:txBody>
          <a:bodyPr anchor="ctr">
            <a:spAutoFit/>
          </a:bodyPr>
          <a:lstStyle/>
          <a:p>
            <a:pPr eaLnBrk="0" hangingPunct="0"/>
            <a:r>
              <a:rPr lang="zh-TW" altLang="en-US" dirty="0">
                <a:solidFill>
                  <a:srgbClr val="006600"/>
                </a:solidFill>
                <a:latin typeface="標楷體" pitchFamily="65" charset="-120"/>
                <a:ea typeface="標楷體" pitchFamily="65" charset="-120"/>
              </a:rPr>
              <a:t>第　三　條　 志工符合前條規定，得填具申請獎勵事蹟表（如附表一），檢同相關證明文件，於每年七月底前送志願服務運用單位，志願服務運用單位於八月底前送地方目的事業主管機關辦理。不屬地方目的事業主管機關之志願服務運用單位，報由中央目的事業主管機關審查並造冊，送中央主管機關辦理。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26</a:t>
            </a:fld>
            <a:endParaRPr lang="en-US" altLang="zh-TW"/>
          </a:p>
        </p:txBody>
      </p:sp>
      <p:graphicFrame>
        <p:nvGraphicFramePr>
          <p:cNvPr id="5" name="表格 4"/>
          <p:cNvGraphicFramePr>
            <a:graphicFrameLocks noGrp="1"/>
          </p:cNvGraphicFramePr>
          <p:nvPr>
            <p:extLst>
              <p:ext uri="{D42A27DB-BD31-4B8C-83A1-F6EECF244321}">
                <p14:modId xmlns:p14="http://schemas.microsoft.com/office/powerpoint/2010/main" val="409858457"/>
              </p:ext>
            </p:extLst>
          </p:nvPr>
        </p:nvGraphicFramePr>
        <p:xfrm>
          <a:off x="467544" y="1124745"/>
          <a:ext cx="8197111" cy="5129878"/>
        </p:xfrm>
        <a:graphic>
          <a:graphicData uri="http://schemas.openxmlformats.org/drawingml/2006/table">
            <a:tbl>
              <a:tblPr>
                <a:tableStyleId>{0660B408-B3CF-4A94-85FC-2B1E0A45F4A2}</a:tableStyleId>
              </a:tblPr>
              <a:tblGrid>
                <a:gridCol w="1218236"/>
                <a:gridCol w="1224136"/>
                <a:gridCol w="1152128"/>
                <a:gridCol w="1080120"/>
                <a:gridCol w="92463"/>
                <a:gridCol w="1015900"/>
                <a:gridCol w="1123885"/>
                <a:gridCol w="1290243"/>
              </a:tblGrid>
              <a:tr h="244022">
                <a:tc>
                  <a:txBody>
                    <a:bodyPr/>
                    <a:lstStyle/>
                    <a:p>
                      <a:pPr algn="ctr"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16" marR="7116" marT="7116" marB="0" anchor="ctr"/>
                </a:tc>
                <a:tc>
                  <a:txBody>
                    <a:bodyPr/>
                    <a:lstStyle/>
                    <a:p>
                      <a:pPr algn="ctr" fontAlgn="ctr"/>
                      <a:r>
                        <a:rPr lang="zh-TW" altLang="en-US" sz="1200" u="none" strike="noStrike" dirty="0">
                          <a:effectLst/>
                        </a:rPr>
                        <a:t>一月</a:t>
                      </a:r>
                      <a:endParaRPr lang="zh-TW" altLang="en-US" sz="1200" b="0" i="0" u="none" strike="noStrike" dirty="0">
                        <a:solidFill>
                          <a:srgbClr val="000000"/>
                        </a:solidFill>
                        <a:effectLst/>
                        <a:latin typeface="Hannotate TC Regular"/>
                      </a:endParaRPr>
                    </a:p>
                  </a:txBody>
                  <a:tcPr marL="7116" marR="7116" marT="7116" marB="0" anchor="ctr"/>
                </a:tc>
                <a:tc>
                  <a:txBody>
                    <a:bodyPr/>
                    <a:lstStyle/>
                    <a:p>
                      <a:pPr algn="ctr" fontAlgn="ctr"/>
                      <a:r>
                        <a:rPr lang="zh-TW" altLang="en-US" sz="1200" u="none" strike="noStrike">
                          <a:effectLst/>
                        </a:rPr>
                        <a:t>二月</a:t>
                      </a:r>
                      <a:endParaRPr lang="zh-TW" altLang="en-US" sz="1200" b="0" i="0" u="none" strike="noStrike">
                        <a:solidFill>
                          <a:srgbClr val="000000"/>
                        </a:solidFill>
                        <a:effectLst/>
                        <a:latin typeface="Hannotate TC Regular"/>
                      </a:endParaRPr>
                    </a:p>
                  </a:txBody>
                  <a:tcPr marL="7116" marR="7116" marT="7116" marB="0" anchor="ctr"/>
                </a:tc>
                <a:tc>
                  <a:txBody>
                    <a:bodyPr/>
                    <a:lstStyle/>
                    <a:p>
                      <a:pPr algn="ctr" fontAlgn="ctr"/>
                      <a:r>
                        <a:rPr lang="zh-TW" altLang="en-US" sz="1200" u="none" strike="noStrike">
                          <a:effectLst/>
                        </a:rPr>
                        <a:t>三月</a:t>
                      </a:r>
                      <a:endParaRPr lang="zh-TW" altLang="en-US" sz="1200" b="0" i="0" u="none" strike="noStrike">
                        <a:solidFill>
                          <a:srgbClr val="000000"/>
                        </a:solidFill>
                        <a:effectLst/>
                        <a:latin typeface="Hannotate TC Regular"/>
                      </a:endParaRPr>
                    </a:p>
                  </a:txBody>
                  <a:tcPr marL="7116" marR="7116" marT="7116" marB="0" anchor="ctr"/>
                </a:tc>
                <a:tc gridSpan="2">
                  <a:txBody>
                    <a:bodyPr/>
                    <a:lstStyle/>
                    <a:p>
                      <a:pPr algn="ctr" fontAlgn="ctr"/>
                      <a:r>
                        <a:rPr lang="zh-TW" altLang="en-US" sz="1200" u="none" strike="noStrike" dirty="0">
                          <a:effectLst/>
                        </a:rPr>
                        <a:t>四月</a:t>
                      </a:r>
                      <a:endParaRPr lang="zh-TW" altLang="en-US" sz="1200" b="0" i="0" u="none" strike="noStrike" dirty="0">
                        <a:solidFill>
                          <a:srgbClr val="000000"/>
                        </a:solidFill>
                        <a:effectLst/>
                        <a:latin typeface="Hannotate TC Regular"/>
                      </a:endParaRPr>
                    </a:p>
                  </a:txBody>
                  <a:tcPr marL="7116" marR="7116" marT="7116" marB="0" anchor="ctr"/>
                </a:tc>
                <a:tc hMerge="1">
                  <a:txBody>
                    <a:bodyPr/>
                    <a:lstStyle/>
                    <a:p>
                      <a:pPr algn="ctr" fontAlgn="ctr"/>
                      <a:endParaRPr lang="zh-TW" altLang="en-US" sz="1200" b="0" i="0" u="none" strike="noStrike">
                        <a:solidFill>
                          <a:srgbClr val="000000"/>
                        </a:solidFill>
                        <a:effectLst/>
                        <a:latin typeface="Hannotate TC Regular"/>
                      </a:endParaRPr>
                    </a:p>
                  </a:txBody>
                  <a:tcPr marL="7116" marR="7116" marT="7116" marB="0" anchor="ctr"/>
                </a:tc>
                <a:tc>
                  <a:txBody>
                    <a:bodyPr/>
                    <a:lstStyle/>
                    <a:p>
                      <a:pPr algn="ctr" fontAlgn="ctr"/>
                      <a:r>
                        <a:rPr lang="zh-TW" altLang="en-US" sz="1200" u="none" strike="noStrike">
                          <a:effectLst/>
                        </a:rPr>
                        <a:t>五月</a:t>
                      </a:r>
                      <a:endParaRPr lang="zh-TW" altLang="en-US" sz="1200" b="0" i="0" u="none" strike="noStrike">
                        <a:solidFill>
                          <a:srgbClr val="000000"/>
                        </a:solidFill>
                        <a:effectLst/>
                        <a:latin typeface="Hannotate TC Regular"/>
                      </a:endParaRPr>
                    </a:p>
                  </a:txBody>
                  <a:tcPr marL="7116" marR="7116" marT="7116" marB="0" anchor="ctr"/>
                </a:tc>
                <a:tc>
                  <a:txBody>
                    <a:bodyPr/>
                    <a:lstStyle/>
                    <a:p>
                      <a:pPr algn="ctr" fontAlgn="ctr"/>
                      <a:r>
                        <a:rPr lang="zh-TW" altLang="en-US" sz="1200" u="none" strike="noStrike">
                          <a:effectLst/>
                        </a:rPr>
                        <a:t>六月</a:t>
                      </a:r>
                      <a:endParaRPr lang="zh-TW" altLang="en-US" sz="1200" b="0" i="0" u="none" strike="noStrike">
                        <a:solidFill>
                          <a:srgbClr val="000000"/>
                        </a:solidFill>
                        <a:effectLst/>
                        <a:latin typeface="Hannotate TC Regular"/>
                      </a:endParaRPr>
                    </a:p>
                  </a:txBody>
                  <a:tcPr marL="7116" marR="7116" marT="7116" marB="0" anchor="ctr"/>
                </a:tc>
              </a:tr>
              <a:tr h="843244">
                <a:tc rowSpan="2">
                  <a:txBody>
                    <a:bodyPr/>
                    <a:lstStyle/>
                    <a:p>
                      <a:pPr algn="ctr" fontAlgn="ctr"/>
                      <a:r>
                        <a:rPr lang="zh-TW" altLang="en-US" sz="1800" u="none" strike="noStrike" dirty="0">
                          <a:solidFill>
                            <a:srgbClr val="FF0066"/>
                          </a:solidFill>
                          <a:effectLst/>
                        </a:rPr>
                        <a:t>志工</a:t>
                      </a:r>
                      <a:r>
                        <a:rPr lang="zh-TW" altLang="en-US" sz="1800" u="none" strike="noStrike" dirty="0" smtClean="0">
                          <a:solidFill>
                            <a:srgbClr val="FF0066"/>
                          </a:solidFill>
                          <a:effectLst/>
                        </a:rPr>
                        <a:t>隊</a:t>
                      </a:r>
                      <a:endParaRPr lang="en-US" altLang="zh-TW" sz="1800" u="none" strike="noStrike" dirty="0" smtClean="0">
                        <a:solidFill>
                          <a:srgbClr val="FF0066"/>
                        </a:solidFill>
                        <a:effectLst/>
                      </a:endParaRPr>
                    </a:p>
                    <a:p>
                      <a:pPr algn="ctr" fontAlgn="ctr"/>
                      <a:r>
                        <a:rPr lang="zh-TW" altLang="en-US" sz="1800" u="none" strike="noStrike" dirty="0" smtClean="0">
                          <a:solidFill>
                            <a:srgbClr val="FF0066"/>
                          </a:solidFill>
                          <a:effectLst/>
                        </a:rPr>
                        <a:t>例行</a:t>
                      </a:r>
                      <a:r>
                        <a:rPr lang="zh-TW" altLang="en-US" sz="1800" u="none" strike="noStrike" dirty="0">
                          <a:solidFill>
                            <a:srgbClr val="FF0066"/>
                          </a:solidFill>
                          <a:effectLst/>
                        </a:rPr>
                        <a:t>事項</a:t>
                      </a:r>
                      <a:endParaRPr lang="zh-TW" altLang="en-US" sz="1800" b="0" i="0" u="none" strike="noStrike" dirty="0">
                        <a:solidFill>
                          <a:srgbClr val="FF0066"/>
                        </a:solidFill>
                        <a:effectLst/>
                        <a:latin typeface="Hannotate TC Regular"/>
                      </a:endParaRPr>
                    </a:p>
                  </a:txBody>
                  <a:tcPr marL="7116" marR="7116" marT="7116" marB="0" anchor="ctr"/>
                </a:tc>
                <a:tc>
                  <a:txBody>
                    <a:bodyPr/>
                    <a:lstStyle/>
                    <a:p>
                      <a:pPr algn="l" fontAlgn="ctr"/>
                      <a:r>
                        <a:rPr lang="zh-TW" altLang="en-US" sz="1200" u="none" strike="noStrike" dirty="0">
                          <a:effectLst/>
                        </a:rPr>
                        <a:t>函報</a:t>
                      </a:r>
                      <a:r>
                        <a:rPr lang="en-US" altLang="zh-TW" sz="1200" u="none" strike="noStrike" dirty="0">
                          <a:effectLst/>
                        </a:rPr>
                        <a:t>『105</a:t>
                      </a:r>
                      <a:r>
                        <a:rPr lang="zh-TW" altLang="en-US" sz="1200" u="none" strike="noStrike" dirty="0">
                          <a:effectLst/>
                        </a:rPr>
                        <a:t>年志願服務辦理情形報告書</a:t>
                      </a:r>
                      <a:r>
                        <a:rPr lang="en-US" altLang="zh-TW" sz="1200" u="none" strike="noStrike" dirty="0">
                          <a:effectLst/>
                        </a:rPr>
                        <a:t>』</a:t>
                      </a:r>
                      <a:r>
                        <a:rPr lang="zh-TW" altLang="en-US" sz="1200" u="none" strike="noStrike" dirty="0">
                          <a:effectLst/>
                        </a:rPr>
                        <a:t>及</a:t>
                      </a:r>
                      <a:r>
                        <a:rPr lang="en-US" altLang="zh-TW" sz="1200" u="none" strike="noStrike" dirty="0">
                          <a:effectLst/>
                        </a:rPr>
                        <a:t>『106</a:t>
                      </a:r>
                      <a:r>
                        <a:rPr lang="zh-TW" altLang="en-US" sz="1200" u="none" strike="noStrike" dirty="0">
                          <a:effectLst/>
                        </a:rPr>
                        <a:t>年志願服務計畫書</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16" marR="7116" marT="7116" marB="0" anchor="ctr"/>
                </a:tc>
                <a:tc rowSpan="2">
                  <a:txBody>
                    <a:bodyPr/>
                    <a:lstStyle/>
                    <a:p>
                      <a:pPr algn="ctr"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16" marR="7116" marT="7116" marB="0" anchor="ctr"/>
                </a:tc>
                <a:tc rowSpan="2">
                  <a:txBody>
                    <a:bodyPr/>
                    <a:lstStyle/>
                    <a:p>
                      <a:pPr algn="ctr"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16" marR="7116" marT="7116" marB="0" anchor="ctr"/>
                </a:tc>
                <a:tc rowSpan="2" gridSpan="2">
                  <a:txBody>
                    <a:bodyPr/>
                    <a:lstStyle/>
                    <a:p>
                      <a:pPr algn="ctr" fontAlgn="ctr"/>
                      <a:r>
                        <a:rPr lang="zh-TW" altLang="en-US" sz="1200" u="none" strike="noStrike">
                          <a:effectLst/>
                        </a:rPr>
                        <a:t>　</a:t>
                      </a:r>
                      <a:endParaRPr lang="zh-TW" altLang="en-US" sz="1200" b="0" i="0" u="none" strike="noStrike">
                        <a:solidFill>
                          <a:srgbClr val="000000"/>
                        </a:solidFill>
                        <a:effectLst/>
                        <a:latin typeface="Hannotate TC Regular"/>
                      </a:endParaRPr>
                    </a:p>
                  </a:txBody>
                  <a:tcPr marL="7116" marR="7116" marT="7116" marB="0" anchor="ctr"/>
                </a:tc>
                <a:tc rowSpan="2" hMerge="1">
                  <a:txBody>
                    <a:bodyPr/>
                    <a:lstStyle/>
                    <a:p>
                      <a:pPr algn="ctr" fontAlgn="ctr"/>
                      <a:endParaRPr lang="zh-TW" altLang="en-US" sz="1200" b="0" i="0" u="none" strike="noStrike">
                        <a:solidFill>
                          <a:srgbClr val="000000"/>
                        </a:solidFill>
                        <a:effectLst/>
                        <a:latin typeface="Hannotate TC Regular"/>
                      </a:endParaRPr>
                    </a:p>
                  </a:txBody>
                  <a:tcPr marL="7116" marR="7116" marT="7116" marB="0" anchor="ctr"/>
                </a:tc>
                <a:tc rowSpan="2">
                  <a:txBody>
                    <a:bodyPr/>
                    <a:lstStyle/>
                    <a:p>
                      <a:pPr algn="l" fontAlgn="ctr"/>
                      <a:endParaRPr lang="en-US" altLang="zh-TW" sz="1200" b="0" i="0" u="none" strike="noStrike" dirty="0">
                        <a:solidFill>
                          <a:srgbClr val="000000"/>
                        </a:solidFill>
                        <a:effectLst/>
                        <a:latin typeface="Hannotate TC Regular"/>
                      </a:endParaRPr>
                    </a:p>
                  </a:txBody>
                  <a:tcPr marL="7116" marR="7116" marT="7116" marB="0" anchor="ctr"/>
                </a:tc>
                <a:tc rowSpan="2">
                  <a:txBody>
                    <a:bodyPr/>
                    <a:lstStyle/>
                    <a:p>
                      <a:pPr algn="ctr" fontAlgn="ctr"/>
                      <a:r>
                        <a:rPr lang="zh-TW" altLang="en-US" sz="1200" u="none" strike="noStrike">
                          <a:effectLst/>
                        </a:rPr>
                        <a:t>　</a:t>
                      </a:r>
                      <a:endParaRPr lang="zh-TW" altLang="en-US" sz="1200" b="0" i="0" u="none" strike="noStrike">
                        <a:solidFill>
                          <a:srgbClr val="000000"/>
                        </a:solidFill>
                        <a:effectLst/>
                        <a:latin typeface="Hannotate TC Regular"/>
                      </a:endParaRPr>
                    </a:p>
                  </a:txBody>
                  <a:tcPr marL="7116" marR="7116" marT="7116" marB="0" anchor="ctr"/>
                </a:tc>
              </a:tr>
              <a:tr h="843244">
                <a:tc vMerge="1">
                  <a:txBody>
                    <a:bodyPr/>
                    <a:lstStyle/>
                    <a:p>
                      <a:endParaRPr lang="zh-TW" altLang="en-US"/>
                    </a:p>
                  </a:txBody>
                  <a:tcPr/>
                </a:tc>
                <a:tc>
                  <a:txBody>
                    <a:bodyPr/>
                    <a:lstStyle/>
                    <a:p>
                      <a:pPr algn="l" fontAlgn="ctr"/>
                      <a:r>
                        <a:rPr lang="zh-TW" altLang="en-US" sz="1200" u="none" strike="noStrike" dirty="0">
                          <a:effectLst/>
                        </a:rPr>
                        <a:t>填報</a:t>
                      </a:r>
                      <a:r>
                        <a:rPr lang="en-US" altLang="zh-TW" sz="1200" u="none" strike="noStrike" dirty="0">
                          <a:effectLst/>
                        </a:rPr>
                        <a:t>『105</a:t>
                      </a:r>
                      <a:r>
                        <a:rPr lang="zh-TW" altLang="en-US" sz="1200" u="none" strike="noStrike" dirty="0">
                          <a:effectLst/>
                        </a:rPr>
                        <a:t>年</a:t>
                      </a:r>
                      <a:r>
                        <a:rPr lang="en-US" altLang="zh-TW" sz="1200" u="none" strike="noStrike" dirty="0">
                          <a:effectLst/>
                        </a:rPr>
                        <a:t>7-12</a:t>
                      </a:r>
                      <a:r>
                        <a:rPr lang="zh-TW" altLang="en-US" sz="1200" u="none" strike="noStrike" dirty="0">
                          <a:effectLst/>
                        </a:rPr>
                        <a:t>月社會福利類志願服務運用成果概況表</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16" marR="7116" marT="7116" marB="0" anchor="ct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r>
              <a:tr h="843244">
                <a:tc rowSpan="2">
                  <a:txBody>
                    <a:bodyPr/>
                    <a:lstStyle/>
                    <a:p>
                      <a:pPr algn="ctr" fontAlgn="ctr"/>
                      <a:r>
                        <a:rPr lang="zh-TW" altLang="en-US" sz="1800" u="none" strike="noStrike" dirty="0">
                          <a:solidFill>
                            <a:srgbClr val="FF0066"/>
                          </a:solidFill>
                          <a:effectLst/>
                        </a:rPr>
                        <a:t>志願</a:t>
                      </a:r>
                      <a:r>
                        <a:rPr lang="zh-TW" altLang="en-US" sz="1800" u="none" strike="noStrike" dirty="0" smtClean="0">
                          <a:solidFill>
                            <a:srgbClr val="FF0066"/>
                          </a:solidFill>
                          <a:effectLst/>
                        </a:rPr>
                        <a:t>服務</a:t>
                      </a:r>
                      <a:endParaRPr lang="en-US" altLang="zh-TW" sz="1800" u="none" strike="noStrike" dirty="0" smtClean="0">
                        <a:solidFill>
                          <a:srgbClr val="FF0066"/>
                        </a:solidFill>
                        <a:effectLst/>
                      </a:endParaRPr>
                    </a:p>
                    <a:p>
                      <a:pPr algn="ctr" fontAlgn="ctr"/>
                      <a:r>
                        <a:rPr lang="zh-TW" altLang="en-US" sz="1800" u="none" strike="noStrike" dirty="0" smtClean="0">
                          <a:solidFill>
                            <a:srgbClr val="FF0066"/>
                          </a:solidFill>
                          <a:effectLst/>
                        </a:rPr>
                        <a:t>獎勵</a:t>
                      </a:r>
                      <a:endParaRPr lang="zh-TW" altLang="en-US" sz="1800" b="0" i="0" u="none" strike="noStrike" dirty="0">
                        <a:solidFill>
                          <a:srgbClr val="FF0066"/>
                        </a:solidFill>
                        <a:effectLst/>
                        <a:latin typeface="Hannotate TC Regular"/>
                      </a:endParaRPr>
                    </a:p>
                  </a:txBody>
                  <a:tcPr marL="7116" marR="7116" marT="7116" marB="0" anchor="ctr"/>
                </a:tc>
                <a:tc rowSpan="2">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16" marR="7116" marT="7116" marB="0" anchor="ctr"/>
                </a:tc>
                <a:tc rowSpan="2">
                  <a:txBody>
                    <a:bodyPr/>
                    <a:lstStyle/>
                    <a:p>
                      <a:pPr algn="l" fontAlgn="ctr"/>
                      <a:r>
                        <a:rPr lang="zh-TW" altLang="en-US" sz="1400" b="1" u="none" strike="noStrike" dirty="0">
                          <a:effectLst/>
                        </a:rPr>
                        <a:t>提報</a:t>
                      </a:r>
                      <a:r>
                        <a:rPr lang="en-US" altLang="zh-TW" sz="1400" b="1" u="none" strike="noStrike" dirty="0">
                          <a:effectLst/>
                        </a:rPr>
                        <a:t>『</a:t>
                      </a:r>
                      <a:r>
                        <a:rPr lang="zh-TW" altLang="en-US" sz="1400" b="1" u="none" strike="noStrike" dirty="0">
                          <a:effectLst/>
                        </a:rPr>
                        <a:t>衛生</a:t>
                      </a:r>
                      <a:r>
                        <a:rPr lang="zh-TW" altLang="en-US" sz="1400" b="1" u="none" strike="noStrike" dirty="0" smtClean="0">
                          <a:effectLst/>
                        </a:rPr>
                        <a:t>福利志願</a:t>
                      </a:r>
                      <a:r>
                        <a:rPr lang="zh-TW" altLang="en-US" sz="1400" b="1" u="none" strike="noStrike" dirty="0">
                          <a:effectLst/>
                        </a:rPr>
                        <a:t>服務獎勵</a:t>
                      </a:r>
                      <a:r>
                        <a:rPr lang="en-US" altLang="zh-TW" sz="1400" b="1" u="none" strike="noStrike" dirty="0">
                          <a:effectLst/>
                        </a:rPr>
                        <a:t>』</a:t>
                      </a:r>
                      <a:r>
                        <a:rPr lang="zh-TW" altLang="en-US" sz="1400" b="1" u="none" strike="noStrike" dirty="0">
                          <a:effectLst/>
                        </a:rPr>
                        <a:t>（銅</a:t>
                      </a:r>
                      <a:r>
                        <a:rPr lang="en-US" altLang="zh-TW" sz="1400" b="1" u="none" strike="noStrike" dirty="0" smtClean="0">
                          <a:effectLst/>
                        </a:rPr>
                        <a:t>1500</a:t>
                      </a:r>
                      <a:r>
                        <a:rPr lang="en-US" altLang="zh-TW" sz="1400" b="1" u="none" strike="noStrike" dirty="0">
                          <a:effectLst/>
                        </a:rPr>
                        <a:t>/</a:t>
                      </a:r>
                      <a:r>
                        <a:rPr lang="zh-TW" altLang="en-US" sz="1400" b="1" u="none" strike="noStrike" dirty="0" smtClean="0">
                          <a:effectLst/>
                        </a:rPr>
                        <a:t>銀</a:t>
                      </a:r>
                      <a:r>
                        <a:rPr lang="en-US" altLang="zh-TW" sz="1400" b="1" u="none" strike="noStrike" dirty="0" smtClean="0">
                          <a:effectLst/>
                        </a:rPr>
                        <a:t>2000</a:t>
                      </a:r>
                      <a:r>
                        <a:rPr lang="en-US" altLang="zh-TW" sz="1400" b="1" u="none" strike="noStrike" dirty="0">
                          <a:effectLst/>
                        </a:rPr>
                        <a:t>/</a:t>
                      </a:r>
                      <a:r>
                        <a:rPr lang="zh-TW" altLang="en-US" sz="1400" b="1" u="none" strike="noStrike" dirty="0">
                          <a:effectLst/>
                        </a:rPr>
                        <a:t>金</a:t>
                      </a:r>
                      <a:r>
                        <a:rPr lang="en-US" altLang="zh-TW" sz="1400" b="1" u="none" strike="noStrike" dirty="0" smtClean="0">
                          <a:effectLst/>
                        </a:rPr>
                        <a:t>2500</a:t>
                      </a:r>
                      <a:r>
                        <a:rPr lang="zh-TW" altLang="en-US" sz="1400" b="1" u="none" strike="noStrike" dirty="0">
                          <a:effectLst/>
                        </a:rPr>
                        <a:t>）</a:t>
                      </a:r>
                      <a:endParaRPr lang="zh-TW" altLang="en-US" sz="1400" b="1" i="0" u="none" strike="noStrike" dirty="0">
                        <a:solidFill>
                          <a:srgbClr val="000000"/>
                        </a:solidFill>
                        <a:effectLst/>
                        <a:latin typeface="Hannotate TC Regular"/>
                      </a:endParaRPr>
                    </a:p>
                  </a:txBody>
                  <a:tcPr marL="7116" marR="7116" marT="7116" marB="0" anchor="ctr"/>
                </a:tc>
                <a:tc rowSpan="2">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16" marR="7116" marT="7116" marB="0" anchor="ctr"/>
                </a:tc>
                <a:tc rowSpan="2" gridSpan="2">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16" marR="7116" marT="7116" marB="0" anchor="ctr"/>
                </a:tc>
                <a:tc rowSpan="2" hMerge="1">
                  <a:txBody>
                    <a:bodyPr/>
                    <a:lstStyle/>
                    <a:p>
                      <a:pPr algn="l" fontAlgn="ctr"/>
                      <a:endParaRPr lang="zh-TW" altLang="en-US" sz="1200" b="0" i="0" u="none" strike="noStrike" dirty="0">
                        <a:solidFill>
                          <a:srgbClr val="000000"/>
                        </a:solidFill>
                        <a:effectLst/>
                        <a:latin typeface="Hannotate TC Regular"/>
                      </a:endParaRPr>
                    </a:p>
                  </a:txBody>
                  <a:tcPr marL="7116" marR="7116" marT="7116" marB="0" anchor="ctr"/>
                </a:tc>
                <a:tc rowSpan="2">
                  <a:txBody>
                    <a:bodyPr/>
                    <a:lstStyle/>
                    <a:p>
                      <a:pPr algn="l" fontAlgn="ctr"/>
                      <a:r>
                        <a:rPr lang="zh-TW" altLang="en-US" sz="1200" u="none" strike="noStrike" dirty="0">
                          <a:effectLst/>
                        </a:rPr>
                        <a:t>提報</a:t>
                      </a:r>
                      <a:r>
                        <a:rPr lang="en-US" altLang="zh-TW" sz="1200" u="none" strike="noStrike" dirty="0">
                          <a:effectLst/>
                        </a:rPr>
                        <a:t>『</a:t>
                      </a:r>
                      <a:r>
                        <a:rPr lang="zh-TW" altLang="en-US" sz="1200" u="none" strike="noStrike" dirty="0">
                          <a:effectLst/>
                        </a:rPr>
                        <a:t>中華民國志願服務獎章</a:t>
                      </a:r>
                      <a:r>
                        <a:rPr lang="en-US" altLang="zh-TW" sz="1200" u="none" strike="noStrike" dirty="0">
                          <a:effectLst/>
                        </a:rPr>
                        <a:t>』</a:t>
                      </a:r>
                      <a:r>
                        <a:rPr lang="zh-TW" altLang="en-US" sz="1200" u="none" strike="noStrike" dirty="0">
                          <a:effectLst/>
                        </a:rPr>
                        <a:t>（</a:t>
                      </a:r>
                      <a:r>
                        <a:rPr lang="en-US" altLang="zh-TW" sz="1200" u="none" strike="noStrike" dirty="0">
                          <a:effectLst/>
                        </a:rPr>
                        <a:t>1</a:t>
                      </a:r>
                      <a:r>
                        <a:rPr lang="zh-TW" altLang="en-US" sz="1200" u="none" strike="noStrike" dirty="0">
                          <a:effectLst/>
                        </a:rPr>
                        <a:t>等</a:t>
                      </a:r>
                      <a:r>
                        <a:rPr lang="en-US" altLang="zh-TW" sz="1200" u="none" strike="noStrike" dirty="0">
                          <a:effectLst/>
                        </a:rPr>
                        <a:t>/2</a:t>
                      </a:r>
                      <a:r>
                        <a:rPr lang="zh-TW" altLang="en-US" sz="1200" u="none" strike="noStrike" dirty="0">
                          <a:effectLst/>
                        </a:rPr>
                        <a:t>等</a:t>
                      </a:r>
                      <a:r>
                        <a:rPr lang="en-US" altLang="zh-TW" sz="1200" u="none" strike="noStrike" dirty="0">
                          <a:effectLst/>
                        </a:rPr>
                        <a:t>/3</a:t>
                      </a:r>
                      <a:r>
                        <a:rPr lang="zh-TW" altLang="en-US" sz="1200" u="none" strike="noStrike" dirty="0">
                          <a:effectLst/>
                        </a:rPr>
                        <a:t>等）</a:t>
                      </a:r>
                      <a:endParaRPr lang="zh-TW" altLang="en-US" sz="1200" b="0" i="0" u="none" strike="noStrike" dirty="0">
                        <a:solidFill>
                          <a:srgbClr val="000000"/>
                        </a:solidFill>
                        <a:effectLst/>
                        <a:latin typeface="Hannotate TC Regular"/>
                      </a:endParaRPr>
                    </a:p>
                  </a:txBody>
                  <a:tcPr marL="7116" marR="7116" marT="7116" marB="0" anchor="ctr"/>
                </a:tc>
                <a:tc>
                  <a:txBody>
                    <a:bodyPr/>
                    <a:lstStyle/>
                    <a:p>
                      <a:pPr algn="l" fontAlgn="ctr"/>
                      <a:r>
                        <a:rPr lang="zh-TW" altLang="en-US" sz="1400" b="1" u="none" strike="noStrike" dirty="0">
                          <a:effectLst/>
                        </a:rPr>
                        <a:t>提報</a:t>
                      </a:r>
                      <a:r>
                        <a:rPr lang="en-US" altLang="zh-TW" sz="1400" b="1" u="none" strike="noStrike" dirty="0" smtClean="0">
                          <a:effectLst/>
                        </a:rPr>
                        <a:t>『</a:t>
                      </a:r>
                      <a:r>
                        <a:rPr lang="zh-TW" altLang="en-US" sz="1400" b="1" u="none" strike="noStrike" dirty="0" smtClean="0">
                          <a:effectLst/>
                        </a:rPr>
                        <a:t>志願</a:t>
                      </a:r>
                      <a:r>
                        <a:rPr lang="zh-TW" altLang="en-US" sz="1400" b="1" u="none" strike="noStrike" dirty="0">
                          <a:effectLst/>
                        </a:rPr>
                        <a:t>服務獎勵</a:t>
                      </a:r>
                      <a:r>
                        <a:rPr lang="en-US" altLang="zh-TW" sz="1400" b="1" u="none" strike="noStrike" dirty="0">
                          <a:effectLst/>
                        </a:rPr>
                        <a:t>』</a:t>
                      </a:r>
                      <a:r>
                        <a:rPr lang="zh-TW" altLang="en-US" sz="1400" b="1" u="none" strike="noStrike" dirty="0">
                          <a:effectLst/>
                        </a:rPr>
                        <a:t>（銅</a:t>
                      </a:r>
                      <a:r>
                        <a:rPr lang="en-US" altLang="zh-TW" sz="1400" b="1" u="none" strike="noStrike" dirty="0">
                          <a:effectLst/>
                        </a:rPr>
                        <a:t>3000/</a:t>
                      </a:r>
                      <a:r>
                        <a:rPr lang="zh-TW" altLang="en-US" sz="1400" b="1" u="none" strike="noStrike" dirty="0">
                          <a:effectLst/>
                        </a:rPr>
                        <a:t>銀</a:t>
                      </a:r>
                      <a:r>
                        <a:rPr lang="en-US" altLang="zh-TW" sz="1400" b="1" u="none" strike="noStrike" dirty="0">
                          <a:effectLst/>
                        </a:rPr>
                        <a:t>5000/</a:t>
                      </a:r>
                      <a:r>
                        <a:rPr lang="zh-TW" altLang="en-US" sz="1400" b="1" u="none" strike="noStrike" dirty="0">
                          <a:effectLst/>
                        </a:rPr>
                        <a:t>金</a:t>
                      </a:r>
                      <a:r>
                        <a:rPr lang="en-US" altLang="zh-TW" sz="1400" b="1" u="none" strike="noStrike" dirty="0">
                          <a:effectLst/>
                        </a:rPr>
                        <a:t>8000</a:t>
                      </a:r>
                      <a:r>
                        <a:rPr lang="zh-TW" altLang="en-US" sz="1200" b="1" u="none" strike="noStrike" dirty="0">
                          <a:effectLst/>
                        </a:rPr>
                        <a:t>）</a:t>
                      </a:r>
                      <a:endParaRPr lang="zh-TW" altLang="en-US" sz="1200" b="1" i="0" u="none" strike="noStrike" dirty="0">
                        <a:solidFill>
                          <a:srgbClr val="000000"/>
                        </a:solidFill>
                        <a:effectLst/>
                        <a:latin typeface="Hannotate TC Regular"/>
                      </a:endParaRPr>
                    </a:p>
                  </a:txBody>
                  <a:tcPr marL="7116" marR="7116" marT="7116" marB="0" anchor="ctr"/>
                </a:tc>
              </a:tr>
              <a:tr h="42568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a:txBody>
                    <a:bodyPr/>
                    <a:lstStyle/>
                    <a:p>
                      <a:pPr algn="l" fontAlgn="ctr"/>
                      <a:r>
                        <a:rPr lang="zh-TW" altLang="en-US" sz="1200" u="none" strike="noStrike" dirty="0">
                          <a:effectLst/>
                        </a:rPr>
                        <a:t>提報</a:t>
                      </a:r>
                      <a:r>
                        <a:rPr lang="en-US" altLang="zh-TW" sz="1200" u="none" strike="noStrike" dirty="0">
                          <a:effectLst/>
                        </a:rPr>
                        <a:t>『</a:t>
                      </a:r>
                      <a:r>
                        <a:rPr lang="zh-TW" altLang="en-US" sz="1200" u="none" strike="noStrike" dirty="0">
                          <a:effectLst/>
                        </a:rPr>
                        <a:t>高齡志工菁耆獎</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16" marR="7116" marT="7116" marB="0" anchor="ctr"/>
                </a:tc>
              </a:tr>
              <a:tr h="1132259">
                <a:tc rowSpan="2">
                  <a:txBody>
                    <a:bodyPr/>
                    <a:lstStyle/>
                    <a:p>
                      <a:pPr algn="ctr" fontAlgn="ctr"/>
                      <a:r>
                        <a:rPr lang="zh-TW" altLang="en-US" sz="1800" u="none" strike="noStrike" dirty="0" smtClean="0">
                          <a:solidFill>
                            <a:srgbClr val="FF0066"/>
                          </a:solidFill>
                          <a:effectLst/>
                        </a:rPr>
                        <a:t>青少年</a:t>
                      </a:r>
                      <a:endParaRPr lang="en-US" altLang="zh-TW" sz="1800" u="none" strike="noStrike" dirty="0" smtClean="0">
                        <a:solidFill>
                          <a:srgbClr val="FF0066"/>
                        </a:solidFill>
                        <a:effectLst/>
                      </a:endParaRPr>
                    </a:p>
                    <a:p>
                      <a:pPr algn="ctr" fontAlgn="ctr"/>
                      <a:r>
                        <a:rPr lang="zh-TW" altLang="en-US" sz="1800" u="none" strike="noStrike" dirty="0" smtClean="0">
                          <a:solidFill>
                            <a:srgbClr val="FF0066"/>
                          </a:solidFill>
                          <a:effectLst/>
                        </a:rPr>
                        <a:t>志</a:t>
                      </a:r>
                      <a:r>
                        <a:rPr lang="zh-TW" altLang="en-US" sz="1800" u="none" strike="noStrike" dirty="0">
                          <a:solidFill>
                            <a:srgbClr val="FF0066"/>
                          </a:solidFill>
                          <a:effectLst/>
                        </a:rPr>
                        <a:t>工資源</a:t>
                      </a:r>
                      <a:endParaRPr lang="zh-TW" altLang="en-US" sz="1800" b="0" i="0" u="none" strike="noStrike" dirty="0">
                        <a:solidFill>
                          <a:srgbClr val="FF0066"/>
                        </a:solidFill>
                        <a:effectLst/>
                        <a:latin typeface="Hannotate TC Regular"/>
                      </a:endParaRPr>
                    </a:p>
                  </a:txBody>
                  <a:tcPr marL="7116" marR="7116" marT="7116" marB="0" anchor="ctr"/>
                </a:tc>
                <a:tc rowSpan="2">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16" marR="7116" marT="7116" marB="0" anchor="ctr"/>
                </a:tc>
                <a:tc rowSpan="2">
                  <a:txBody>
                    <a:bodyPr/>
                    <a:lstStyle/>
                    <a:p>
                      <a:pPr algn="l" fontAlgn="ctr"/>
                      <a:r>
                        <a:rPr lang="zh-TW" altLang="en-US" sz="1200" u="none" strike="noStrike" dirty="0" smtClean="0">
                          <a:effectLst/>
                        </a:rPr>
                        <a:t>千</a:t>
                      </a:r>
                      <a:r>
                        <a:rPr lang="zh-TW" altLang="en-US" sz="1200" u="none" strike="noStrike" dirty="0">
                          <a:effectLst/>
                        </a:rPr>
                        <a:t>佛山慈善基金會</a:t>
                      </a:r>
                      <a:r>
                        <a:rPr lang="en-US" altLang="zh-TW" sz="1200" u="none" strike="noStrike" dirty="0">
                          <a:effectLst/>
                        </a:rPr>
                        <a:t>『</a:t>
                      </a:r>
                      <a:r>
                        <a:rPr lang="zh-TW" altLang="en-US" sz="1200" u="none" strike="noStrike" dirty="0">
                          <a:effectLst/>
                        </a:rPr>
                        <a:t>大學生服務性社團暑期服務計畫</a:t>
                      </a:r>
                      <a:r>
                        <a:rPr lang="en-US" altLang="zh-TW" sz="1200" u="none" strike="noStrike" dirty="0">
                          <a:effectLst/>
                        </a:rPr>
                        <a:t>』</a:t>
                      </a:r>
                      <a:r>
                        <a:rPr lang="zh-TW" altLang="en-US" sz="1200" u="none" strike="noStrike" dirty="0">
                          <a:effectLst/>
                        </a:rPr>
                        <a:t>經費補助</a:t>
                      </a:r>
                      <a:endParaRPr lang="zh-TW" altLang="en-US" sz="1200" b="0" i="0" u="none" strike="noStrike" dirty="0">
                        <a:solidFill>
                          <a:srgbClr val="000000"/>
                        </a:solidFill>
                        <a:effectLst/>
                        <a:latin typeface="Hannotate TC Regular"/>
                      </a:endParaRPr>
                    </a:p>
                  </a:txBody>
                  <a:tcPr marL="7116" marR="7116" marT="7116" marB="0" anchor="ctr"/>
                </a:tc>
                <a:tc>
                  <a:txBody>
                    <a:bodyPr/>
                    <a:lstStyle/>
                    <a:p>
                      <a:pPr algn="l" fontAlgn="ctr"/>
                      <a:r>
                        <a:rPr lang="zh-TW" altLang="en-US" sz="1200" u="none" strike="noStrike" dirty="0" smtClean="0">
                          <a:effectLst/>
                        </a:rPr>
                        <a:t>教育部</a:t>
                      </a:r>
                      <a:r>
                        <a:rPr lang="zh-TW" altLang="en-US" sz="1200" u="none" strike="noStrike" dirty="0">
                          <a:effectLst/>
                        </a:rPr>
                        <a:t>青年發展署</a:t>
                      </a:r>
                      <a:r>
                        <a:rPr lang="en-US" altLang="zh-TW" sz="1200" u="none" strike="noStrike" dirty="0">
                          <a:effectLst/>
                        </a:rPr>
                        <a:t>『</a:t>
                      </a:r>
                      <a:r>
                        <a:rPr lang="zh-TW" altLang="en-US" sz="1200" u="none" strike="noStrike" dirty="0">
                          <a:effectLst/>
                        </a:rPr>
                        <a:t>青年社區行動計畫</a:t>
                      </a:r>
                      <a:r>
                        <a:rPr lang="en-US" altLang="zh-TW" sz="1200" u="none" strike="noStrike" dirty="0">
                          <a:effectLst/>
                        </a:rPr>
                        <a:t>』</a:t>
                      </a:r>
                      <a:r>
                        <a:rPr lang="zh-TW" altLang="en-US" sz="1200" u="none" strike="noStrike" dirty="0">
                          <a:effectLst/>
                        </a:rPr>
                        <a:t>服務補助</a:t>
                      </a:r>
                      <a:endParaRPr lang="zh-TW" altLang="en-US" sz="1200" b="0" i="0" u="none" strike="noStrike" dirty="0">
                        <a:solidFill>
                          <a:srgbClr val="000000"/>
                        </a:solidFill>
                        <a:effectLst/>
                        <a:latin typeface="Hannotate TC Regular"/>
                      </a:endParaRPr>
                    </a:p>
                  </a:txBody>
                  <a:tcPr marL="7116" marR="7116" marT="7116" marB="0" anchor="ctr"/>
                </a:tc>
                <a:tc gridSpan="2">
                  <a:txBody>
                    <a:bodyPr/>
                    <a:lstStyle/>
                    <a:p>
                      <a:pPr algn="l" fontAlgn="ctr"/>
                      <a:r>
                        <a:rPr lang="zh-TW" altLang="en-US" sz="1200" u="none" strike="noStrike" dirty="0" smtClean="0">
                          <a:effectLst/>
                        </a:rPr>
                        <a:t>財團法人</a:t>
                      </a:r>
                      <a:r>
                        <a:rPr lang="zh-TW" altLang="en-US" sz="1200" u="none" strike="noStrike" dirty="0">
                          <a:effectLst/>
                        </a:rPr>
                        <a:t>八卦寮文教基金會</a:t>
                      </a:r>
                      <a:r>
                        <a:rPr lang="en-US" altLang="zh-TW" sz="1200" u="none" strike="noStrike" dirty="0">
                          <a:effectLst/>
                        </a:rPr>
                        <a:t>『Touch Down</a:t>
                      </a:r>
                      <a:r>
                        <a:rPr lang="zh-TW" altLang="en-US" sz="1200" u="none" strike="noStrike" dirty="0">
                          <a:effectLst/>
                        </a:rPr>
                        <a:t>青年夢想達陣經費補助</a:t>
                      </a:r>
                      <a:endParaRPr lang="zh-TW" altLang="en-US" sz="1200" b="0" i="0" u="none" strike="noStrike" dirty="0">
                        <a:solidFill>
                          <a:srgbClr val="000000"/>
                        </a:solidFill>
                        <a:effectLst/>
                        <a:latin typeface="Hannotate TC Regular"/>
                      </a:endParaRPr>
                    </a:p>
                  </a:txBody>
                  <a:tcPr marL="7116" marR="7116" marT="7116" marB="0" anchor="ctr"/>
                </a:tc>
                <a:tc hMerge="1">
                  <a:txBody>
                    <a:bodyPr/>
                    <a:lstStyle/>
                    <a:p>
                      <a:pPr algn="l" fontAlgn="ctr"/>
                      <a:endParaRPr lang="zh-TW" altLang="en-US" sz="1200" b="0" i="0" u="none" strike="noStrike" dirty="0">
                        <a:solidFill>
                          <a:srgbClr val="000000"/>
                        </a:solidFill>
                        <a:effectLst/>
                        <a:latin typeface="Hannotate TC Regular"/>
                      </a:endParaRPr>
                    </a:p>
                  </a:txBody>
                  <a:tcPr marL="7116" marR="7116" marT="7116" marB="0" anchor="ctr"/>
                </a:tc>
                <a:tc rowSpan="2">
                  <a:txBody>
                    <a:bodyPr/>
                    <a:lstStyle/>
                    <a:p>
                      <a:pPr algn="l" fontAlgn="ctr"/>
                      <a:r>
                        <a:rPr lang="en-US" altLang="zh-TW" sz="1200" u="none" strike="noStrike" dirty="0" smtClean="0">
                          <a:effectLst/>
                        </a:rPr>
                        <a:t>』</a:t>
                      </a:r>
                      <a:endParaRPr lang="en-US" altLang="zh-TW" sz="1200" b="0" i="0" u="none" strike="noStrike" dirty="0">
                        <a:solidFill>
                          <a:srgbClr val="000000"/>
                        </a:solidFill>
                        <a:effectLst/>
                        <a:latin typeface="Hannotate TC Regular"/>
                      </a:endParaRPr>
                    </a:p>
                  </a:txBody>
                  <a:tcPr marL="7116" marR="7116" marT="7116" marB="0" anchor="ctr"/>
                </a:tc>
                <a:tc rowSpan="2">
                  <a:txBody>
                    <a:bodyPr/>
                    <a:lstStyle/>
                    <a:p>
                      <a:pPr algn="l" fontAlgn="ctr"/>
                      <a:r>
                        <a:rPr lang="en-US" altLang="zh-TW" sz="1200" u="none" strike="noStrike" dirty="0">
                          <a:effectLst/>
                        </a:rPr>
                        <a:t>{</a:t>
                      </a:r>
                      <a:r>
                        <a:rPr lang="zh-TW" altLang="en-US" sz="1200" u="none" strike="noStrike" dirty="0">
                          <a:effectLst/>
                        </a:rPr>
                        <a:t>活動報名</a:t>
                      </a:r>
                      <a:r>
                        <a:rPr lang="en-US" altLang="zh-TW" sz="1200" u="none" strike="noStrike" dirty="0">
                          <a:effectLst/>
                        </a:rPr>
                        <a:t>} </a:t>
                      </a:r>
                      <a:r>
                        <a:rPr lang="zh-TW" altLang="en-US" sz="1200" u="none" strike="noStrike" dirty="0">
                          <a:effectLst/>
                        </a:rPr>
                        <a:t>警察局三民二分局</a:t>
                      </a:r>
                      <a:r>
                        <a:rPr lang="en-US" altLang="zh-TW" sz="1200" u="none" strike="noStrike" dirty="0">
                          <a:effectLst/>
                        </a:rPr>
                        <a:t>『</a:t>
                      </a:r>
                      <a:r>
                        <a:rPr lang="zh-TW" altLang="en-US" sz="1200" u="none" strike="noStrike" dirty="0">
                          <a:effectLst/>
                        </a:rPr>
                        <a:t>學生志工體驗營</a:t>
                      </a:r>
                      <a:r>
                        <a:rPr lang="en-US" altLang="zh-TW" sz="1200" u="none" strike="noStrike" dirty="0">
                          <a:effectLst/>
                        </a:rPr>
                        <a:t>』/</a:t>
                      </a:r>
                      <a:r>
                        <a:rPr lang="zh-TW" altLang="en-US" sz="1200" u="none" strike="noStrike" dirty="0">
                          <a:effectLst/>
                        </a:rPr>
                        <a:t>社會局</a:t>
                      </a:r>
                      <a:r>
                        <a:rPr lang="en-US" altLang="zh-TW" sz="1200" u="none" strike="noStrike" dirty="0">
                          <a:effectLst/>
                        </a:rPr>
                        <a:t>『</a:t>
                      </a:r>
                      <a:r>
                        <a:rPr lang="zh-TW" altLang="en-US" sz="1200" u="none" strike="noStrike" dirty="0">
                          <a:effectLst/>
                        </a:rPr>
                        <a:t>青少年志工初體驗營</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16" marR="7116" marT="7116" marB="0" anchor="ctr"/>
                </a:tc>
              </a:tr>
              <a:tr h="780869">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l" fontAlgn="ctr"/>
                      <a:r>
                        <a:rPr lang="zh-TW" altLang="en-US" sz="1200" u="none" strike="noStrike" dirty="0" smtClean="0">
                          <a:effectLst/>
                        </a:rPr>
                        <a:t>社會局</a:t>
                      </a:r>
                      <a:r>
                        <a:rPr lang="en-US" altLang="zh-TW" sz="1200" u="none" strike="noStrike" dirty="0">
                          <a:effectLst/>
                        </a:rPr>
                        <a:t>『</a:t>
                      </a:r>
                      <a:r>
                        <a:rPr lang="zh-TW" altLang="en-US" sz="1200" u="none" strike="noStrike" dirty="0">
                          <a:effectLst/>
                        </a:rPr>
                        <a:t>大高雄青年圓夢基金</a:t>
                      </a:r>
                      <a:r>
                        <a:rPr lang="en-US" altLang="zh-TW" sz="1200" u="none" strike="noStrike" dirty="0">
                          <a:effectLst/>
                        </a:rPr>
                        <a:t>』</a:t>
                      </a:r>
                      <a:endParaRPr lang="en-US" altLang="zh-TW" sz="1200" b="0" i="0" u="none" strike="noStrike" dirty="0">
                        <a:solidFill>
                          <a:srgbClr val="000000"/>
                        </a:solidFill>
                        <a:effectLst/>
                        <a:latin typeface="細明體"/>
                      </a:endParaRPr>
                    </a:p>
                  </a:txBody>
                  <a:tcPr marL="7116" marR="7116" marT="7116" marB="0" anchor="ctr"/>
                </a:tc>
                <a:tc gridSpan="2">
                  <a:txBody>
                    <a:bodyPr/>
                    <a:lstStyle/>
                    <a:p>
                      <a:pPr algn="l" fontAlgn="ctr"/>
                      <a:r>
                        <a:rPr lang="zh-TW" altLang="en-US" sz="1200" u="none" strike="noStrike" dirty="0">
                          <a:effectLst/>
                        </a:rPr>
                        <a:t>提報</a:t>
                      </a:r>
                      <a:r>
                        <a:rPr lang="en-US" altLang="zh-TW" sz="1200" u="none" strike="noStrike" dirty="0">
                          <a:effectLst/>
                        </a:rPr>
                        <a:t>『</a:t>
                      </a:r>
                      <a:r>
                        <a:rPr lang="zh-TW" altLang="en-US" sz="1200" u="none" strike="noStrike" dirty="0">
                          <a:effectLst/>
                        </a:rPr>
                        <a:t>善耕 </a:t>
                      </a:r>
                      <a:r>
                        <a:rPr lang="en-US" altLang="zh-TW" sz="1200" u="none" strike="noStrike" dirty="0">
                          <a:effectLst/>
                        </a:rPr>
                        <a:t>365-</a:t>
                      </a:r>
                      <a:r>
                        <a:rPr lang="zh-TW" altLang="en-US" sz="1200" u="none" strike="noStrike" dirty="0">
                          <a:effectLst/>
                        </a:rPr>
                        <a:t>金耘獎</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16" marR="7116" marT="7116" marB="0" anchor="ctr"/>
                </a:tc>
                <a:tc hMerge="1">
                  <a:txBody>
                    <a:bodyPr/>
                    <a:lstStyle/>
                    <a:p>
                      <a:pPr algn="l" fontAlgn="ctr"/>
                      <a:endParaRPr lang="en-US" altLang="zh-TW" sz="1200" b="0" i="0" u="none" strike="noStrike" dirty="0">
                        <a:solidFill>
                          <a:srgbClr val="000000"/>
                        </a:solidFill>
                        <a:effectLst/>
                        <a:latin typeface="Hannotate TC Regular"/>
                      </a:endParaRPr>
                    </a:p>
                  </a:txBody>
                  <a:tcPr marL="7116" marR="7116" marT="7116" marB="0" anchor="ctr"/>
                </a:tc>
                <a:tc vMerge="1">
                  <a:txBody>
                    <a:bodyPr/>
                    <a:lstStyle/>
                    <a:p>
                      <a:endParaRPr lang="zh-TW" altLang="en-US"/>
                    </a:p>
                  </a:txBody>
                  <a:tcPr/>
                </a:tc>
                <a:tc vMerge="1">
                  <a:txBody>
                    <a:bodyPr/>
                    <a:lstStyle/>
                    <a:p>
                      <a:endParaRPr lang="zh-TW" altLang="en-US"/>
                    </a:p>
                  </a:txBody>
                  <a:tcPr/>
                </a:tc>
              </a:tr>
            </a:tbl>
          </a:graphicData>
        </a:graphic>
      </p:graphicFrame>
    </p:spTree>
    <p:extLst>
      <p:ext uri="{BB962C8B-B14F-4D97-AF65-F5344CB8AC3E}">
        <p14:creationId xmlns:p14="http://schemas.microsoft.com/office/powerpoint/2010/main" val="3904786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27</a:t>
            </a:fld>
            <a:endParaRPr lang="en-US" altLang="zh-TW"/>
          </a:p>
        </p:txBody>
      </p:sp>
      <p:graphicFrame>
        <p:nvGraphicFramePr>
          <p:cNvPr id="5" name="表格 4"/>
          <p:cNvGraphicFramePr>
            <a:graphicFrameLocks noGrp="1"/>
          </p:cNvGraphicFramePr>
          <p:nvPr>
            <p:extLst>
              <p:ext uri="{D42A27DB-BD31-4B8C-83A1-F6EECF244321}">
                <p14:modId xmlns:p14="http://schemas.microsoft.com/office/powerpoint/2010/main" val="1417856895"/>
              </p:ext>
            </p:extLst>
          </p:nvPr>
        </p:nvGraphicFramePr>
        <p:xfrm>
          <a:off x="251520" y="1340768"/>
          <a:ext cx="8712969" cy="4577050"/>
        </p:xfrm>
        <a:graphic>
          <a:graphicData uri="http://schemas.openxmlformats.org/drawingml/2006/table">
            <a:tbl>
              <a:tblPr>
                <a:tableStyleId>{0660B408-B3CF-4A94-85FC-2B1E0A45F4A2}</a:tableStyleId>
              </a:tblPr>
              <a:tblGrid>
                <a:gridCol w="1512168"/>
                <a:gridCol w="1218929"/>
                <a:gridCol w="1138878"/>
                <a:gridCol w="1039364"/>
                <a:gridCol w="1039364"/>
                <a:gridCol w="1007030"/>
                <a:gridCol w="1757236"/>
              </a:tblGrid>
              <a:tr h="288032">
                <a:tc>
                  <a:txBody>
                    <a:bodyPr/>
                    <a:lstStyle/>
                    <a:p>
                      <a:pPr algn="ctr" fontAlgn="ctr"/>
                      <a:r>
                        <a:rPr lang="zh-TW" altLang="en-US" sz="1200" u="none" strike="noStrike" dirty="0">
                          <a:effectLst/>
                        </a:rPr>
                        <a:t>七月</a:t>
                      </a:r>
                      <a:endParaRPr lang="zh-TW" altLang="en-US" sz="1200" b="0" i="0" u="none" strike="noStrike" dirty="0">
                        <a:solidFill>
                          <a:srgbClr val="000000"/>
                        </a:solidFill>
                        <a:effectLst/>
                        <a:latin typeface="Hannotate TC Regular"/>
                      </a:endParaRPr>
                    </a:p>
                  </a:txBody>
                  <a:tcPr marL="7120" marR="7120" marT="7120" marB="0" anchor="ctr"/>
                </a:tc>
                <a:tc>
                  <a:txBody>
                    <a:bodyPr/>
                    <a:lstStyle/>
                    <a:p>
                      <a:pPr algn="ctr" fontAlgn="ctr"/>
                      <a:r>
                        <a:rPr lang="zh-TW" altLang="en-US" sz="1200" u="none" strike="noStrike">
                          <a:effectLst/>
                        </a:rPr>
                        <a:t>八月</a:t>
                      </a:r>
                      <a:endParaRPr lang="zh-TW" altLang="en-US" sz="1200" b="0" i="0" u="none" strike="noStrike">
                        <a:solidFill>
                          <a:srgbClr val="000000"/>
                        </a:solidFill>
                        <a:effectLst/>
                        <a:latin typeface="Hannotate TC Regular"/>
                      </a:endParaRPr>
                    </a:p>
                  </a:txBody>
                  <a:tcPr marL="7120" marR="7120" marT="7120" marB="0" anchor="ctr"/>
                </a:tc>
                <a:tc>
                  <a:txBody>
                    <a:bodyPr/>
                    <a:lstStyle/>
                    <a:p>
                      <a:pPr algn="ctr" fontAlgn="ctr"/>
                      <a:r>
                        <a:rPr lang="zh-TW" altLang="en-US" sz="1200" u="none" strike="noStrike">
                          <a:effectLst/>
                        </a:rPr>
                        <a:t>九月</a:t>
                      </a:r>
                      <a:endParaRPr lang="zh-TW" altLang="en-US" sz="1200" b="0" i="0" u="none" strike="noStrike">
                        <a:solidFill>
                          <a:srgbClr val="000000"/>
                        </a:solidFill>
                        <a:effectLst/>
                        <a:latin typeface="Hannotate TC Regular"/>
                      </a:endParaRPr>
                    </a:p>
                  </a:txBody>
                  <a:tcPr marL="7120" marR="7120" marT="7120" marB="0" anchor="ctr"/>
                </a:tc>
                <a:tc>
                  <a:txBody>
                    <a:bodyPr/>
                    <a:lstStyle/>
                    <a:p>
                      <a:pPr algn="ctr" fontAlgn="ctr"/>
                      <a:r>
                        <a:rPr lang="zh-TW" altLang="en-US" sz="1200" u="none" strike="noStrike">
                          <a:effectLst/>
                        </a:rPr>
                        <a:t>十月</a:t>
                      </a:r>
                      <a:endParaRPr lang="zh-TW" altLang="en-US" sz="1200" b="0" i="0" u="none" strike="noStrike">
                        <a:solidFill>
                          <a:srgbClr val="000000"/>
                        </a:solidFill>
                        <a:effectLst/>
                        <a:latin typeface="Hannotate TC Regular"/>
                      </a:endParaRPr>
                    </a:p>
                  </a:txBody>
                  <a:tcPr marL="7120" marR="7120" marT="7120" marB="0" anchor="ctr"/>
                </a:tc>
                <a:tc>
                  <a:txBody>
                    <a:bodyPr/>
                    <a:lstStyle/>
                    <a:p>
                      <a:pPr algn="ctr" fontAlgn="ctr"/>
                      <a:r>
                        <a:rPr lang="zh-TW" altLang="en-US" sz="1200" u="none" strike="noStrike">
                          <a:effectLst/>
                        </a:rPr>
                        <a:t>十一月</a:t>
                      </a:r>
                      <a:endParaRPr lang="zh-TW" altLang="en-US" sz="1200" b="0" i="0" u="none" strike="noStrike">
                        <a:solidFill>
                          <a:srgbClr val="000000"/>
                        </a:solidFill>
                        <a:effectLst/>
                        <a:latin typeface="Hannotate TC Regular"/>
                      </a:endParaRPr>
                    </a:p>
                  </a:txBody>
                  <a:tcPr marL="7120" marR="7120" marT="7120" marB="0" anchor="ctr"/>
                </a:tc>
                <a:tc>
                  <a:txBody>
                    <a:bodyPr/>
                    <a:lstStyle/>
                    <a:p>
                      <a:pPr algn="ctr" fontAlgn="ctr"/>
                      <a:r>
                        <a:rPr lang="zh-TW" altLang="en-US" sz="1200" u="none" strike="noStrike">
                          <a:effectLst/>
                        </a:rPr>
                        <a:t>十二月</a:t>
                      </a:r>
                      <a:endParaRPr lang="zh-TW" altLang="en-US" sz="1200" b="0" i="0" u="none" strike="noStrike">
                        <a:solidFill>
                          <a:srgbClr val="000000"/>
                        </a:solidFill>
                        <a:effectLst/>
                        <a:latin typeface="Hannotate TC Regular"/>
                      </a:endParaRPr>
                    </a:p>
                  </a:txBody>
                  <a:tcPr marL="7120" marR="7120" marT="7120" marB="0" anchor="ctr"/>
                </a:tc>
                <a:tc>
                  <a:txBody>
                    <a:bodyPr/>
                    <a:lstStyle/>
                    <a:p>
                      <a:pPr algn="l" fontAlgn="ctr"/>
                      <a:r>
                        <a:rPr lang="zh-TW" altLang="en-US" sz="1200" u="none" strike="noStrike">
                          <a:effectLst/>
                        </a:rPr>
                        <a:t>備註</a:t>
                      </a:r>
                      <a:endParaRPr lang="zh-TW" altLang="en-US" sz="1200" b="0" i="0" u="none" strike="noStrike">
                        <a:solidFill>
                          <a:srgbClr val="000000"/>
                        </a:solidFill>
                        <a:effectLst/>
                        <a:latin typeface="Hannotate TC Regular"/>
                      </a:endParaRPr>
                    </a:p>
                  </a:txBody>
                  <a:tcPr marL="7120" marR="7120" marT="7120" marB="0" anchor="ctr"/>
                </a:tc>
              </a:tr>
              <a:tr h="478964">
                <a:tc rowSpan="2">
                  <a:txBody>
                    <a:bodyPr/>
                    <a:lstStyle/>
                    <a:p>
                      <a:pPr algn="l" fontAlgn="ctr"/>
                      <a:r>
                        <a:rPr lang="zh-TW" altLang="en-US" sz="1200" u="none" strike="noStrike" dirty="0">
                          <a:effectLst/>
                        </a:rPr>
                        <a:t>填報</a:t>
                      </a:r>
                      <a:r>
                        <a:rPr lang="en-US" altLang="zh-TW" sz="1200" u="none" strike="noStrike" dirty="0">
                          <a:effectLst/>
                        </a:rPr>
                        <a:t>『105</a:t>
                      </a:r>
                      <a:r>
                        <a:rPr lang="zh-TW" altLang="en-US" sz="1200" u="none" strike="noStrike" dirty="0">
                          <a:effectLst/>
                        </a:rPr>
                        <a:t>年</a:t>
                      </a:r>
                      <a:r>
                        <a:rPr lang="en-US" altLang="zh-TW" sz="1200" u="none" strike="noStrike" dirty="0">
                          <a:effectLst/>
                        </a:rPr>
                        <a:t>7-12</a:t>
                      </a:r>
                      <a:r>
                        <a:rPr lang="zh-TW" altLang="en-US" sz="1200" u="none" strike="noStrike" dirty="0">
                          <a:effectLst/>
                        </a:rPr>
                        <a:t>月社會福利類志願服務運用成果概況表</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20" marR="7120" marT="7120" marB="0" anchor="ctr"/>
                </a:tc>
                <a:tc rowSpan="2">
                  <a:txBody>
                    <a:bodyPr/>
                    <a:lstStyle/>
                    <a:p>
                      <a:pPr algn="ctr"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20" marR="7120" marT="7120" marB="0" anchor="ctr"/>
                </a:tc>
                <a:tc rowSpan="2">
                  <a:txBody>
                    <a:bodyPr/>
                    <a:lstStyle/>
                    <a:p>
                      <a:pPr algn="ctr"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20" marR="7120" marT="7120" marB="0" anchor="ctr"/>
                </a:tc>
                <a:tc rowSpan="2">
                  <a:txBody>
                    <a:bodyPr/>
                    <a:lstStyle/>
                    <a:p>
                      <a:pPr algn="ctr"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20" marR="7120" marT="7120" marB="0" anchor="ctr"/>
                </a:tc>
                <a:tc gridSpan="2">
                  <a:txBody>
                    <a:bodyPr/>
                    <a:lstStyle/>
                    <a:p>
                      <a:pPr algn="l" fontAlgn="ctr"/>
                      <a:endParaRPr lang="en-US" altLang="zh-TW" sz="1200" b="0" i="0" u="none" strike="noStrike" dirty="0">
                        <a:solidFill>
                          <a:srgbClr val="000000"/>
                        </a:solidFill>
                        <a:effectLst/>
                        <a:latin typeface="Hannotate TC Regular"/>
                      </a:endParaRPr>
                    </a:p>
                  </a:txBody>
                  <a:tcPr marL="7120" marR="7120" marT="7120" marB="0" anchor="ctr"/>
                </a:tc>
                <a:tc hMerge="1">
                  <a:txBody>
                    <a:bodyPr/>
                    <a:lstStyle/>
                    <a:p>
                      <a:endParaRPr lang="zh-TW" altLang="en-US"/>
                    </a:p>
                  </a:txBody>
                  <a:tcPr/>
                </a:tc>
                <a:tc rowSpan="2">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20" marR="7120" marT="7120" marB="0" anchor="ctr"/>
                </a:tc>
              </a:tr>
              <a:tr h="78007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a:txBody>
                    <a:bodyPr/>
                    <a:lstStyle/>
                    <a:p>
                      <a:pPr algn="l" fontAlgn="ctr"/>
                      <a:r>
                        <a:rPr lang="zh-TW" altLang="en-US" sz="1200" u="none" strike="noStrike" dirty="0">
                          <a:effectLst/>
                        </a:rPr>
                        <a:t>辦理本市</a:t>
                      </a:r>
                      <a:r>
                        <a:rPr lang="en-US" altLang="zh-TW" sz="1200" u="none" strike="noStrike" dirty="0">
                          <a:effectLst/>
                        </a:rPr>
                        <a:t>『2017</a:t>
                      </a:r>
                      <a:r>
                        <a:rPr lang="zh-TW" altLang="en-US" sz="1200" u="none" strike="noStrike" dirty="0">
                          <a:effectLst/>
                        </a:rPr>
                        <a:t>年國際志工日慶祝活動暨金暉獎頒獎典禮</a:t>
                      </a:r>
                      <a:r>
                        <a:rPr lang="en-US" altLang="zh-TW" sz="1200" u="none" strike="noStrike" dirty="0">
                          <a:effectLst/>
                        </a:rPr>
                        <a:t>』</a:t>
                      </a:r>
                      <a:r>
                        <a:rPr lang="zh-TW" altLang="en-US" sz="1200" u="none" strike="noStrike" dirty="0">
                          <a:effectLst/>
                        </a:rPr>
                        <a:t>及相關系列活動</a:t>
                      </a:r>
                      <a:endParaRPr lang="zh-TW" altLang="en-US" sz="1200" b="0" i="0" u="none" strike="noStrike" dirty="0">
                        <a:solidFill>
                          <a:srgbClr val="000000"/>
                        </a:solidFill>
                        <a:effectLst/>
                        <a:latin typeface="Hannotate TC Regular"/>
                      </a:endParaRPr>
                    </a:p>
                  </a:txBody>
                  <a:tcPr marL="7120" marR="7120" marT="7120" marB="0" anchor="ctr"/>
                </a:tc>
                <a:tc hMerge="1">
                  <a:txBody>
                    <a:bodyPr/>
                    <a:lstStyle/>
                    <a:p>
                      <a:endParaRPr lang="zh-TW" altLang="en-US"/>
                    </a:p>
                  </a:txBody>
                  <a:tcPr/>
                </a:tc>
                <a:tc vMerge="1">
                  <a:txBody>
                    <a:bodyPr/>
                    <a:lstStyle/>
                    <a:p>
                      <a:endParaRPr lang="zh-TW" altLang="en-US"/>
                    </a:p>
                  </a:txBody>
                  <a:tcPr/>
                </a:tc>
              </a:tr>
              <a:tr h="752355">
                <a:tc>
                  <a:txBody>
                    <a:bodyPr/>
                    <a:lstStyle/>
                    <a:p>
                      <a:pPr algn="l" fontAlgn="ctr"/>
                      <a:r>
                        <a:rPr lang="zh-TW" altLang="en-US" sz="1400" b="1" u="none" strike="noStrike" dirty="0">
                          <a:effectLst/>
                        </a:rPr>
                        <a:t>提報</a:t>
                      </a:r>
                      <a:r>
                        <a:rPr lang="en-US" altLang="zh-TW" sz="1400" b="1" u="none" strike="noStrike" dirty="0">
                          <a:effectLst/>
                        </a:rPr>
                        <a:t>『</a:t>
                      </a:r>
                      <a:r>
                        <a:rPr lang="zh-TW" altLang="en-US" sz="1400" b="1" u="none" strike="noStrike" dirty="0">
                          <a:effectLst/>
                        </a:rPr>
                        <a:t>高雄市志願服務獎勵</a:t>
                      </a:r>
                      <a:r>
                        <a:rPr lang="en-US" altLang="zh-TW" sz="1400" b="1" u="none" strike="noStrike" dirty="0">
                          <a:effectLst/>
                        </a:rPr>
                        <a:t>』</a:t>
                      </a:r>
                      <a:r>
                        <a:rPr lang="zh-TW" altLang="en-US" sz="1400" b="1" u="none" strike="noStrike" dirty="0">
                          <a:effectLst/>
                        </a:rPr>
                        <a:t>（銅</a:t>
                      </a:r>
                      <a:r>
                        <a:rPr lang="en-US" altLang="zh-TW" sz="1400" b="1" u="none" strike="noStrike" dirty="0">
                          <a:effectLst/>
                        </a:rPr>
                        <a:t>500/</a:t>
                      </a:r>
                      <a:r>
                        <a:rPr lang="zh-TW" altLang="en-US" sz="1400" b="1" u="none" strike="noStrike" dirty="0">
                          <a:effectLst/>
                        </a:rPr>
                        <a:t>銀</a:t>
                      </a:r>
                      <a:r>
                        <a:rPr lang="en-US" altLang="zh-TW" sz="1400" b="1" u="none" strike="noStrike" dirty="0">
                          <a:effectLst/>
                        </a:rPr>
                        <a:t>1000/</a:t>
                      </a:r>
                      <a:r>
                        <a:rPr lang="zh-TW" altLang="en-US" sz="1400" b="1" u="none" strike="noStrike" dirty="0">
                          <a:effectLst/>
                        </a:rPr>
                        <a:t>金</a:t>
                      </a:r>
                      <a:r>
                        <a:rPr lang="en-US" altLang="zh-TW" sz="1400" b="1" u="none" strike="noStrike" dirty="0">
                          <a:effectLst/>
                        </a:rPr>
                        <a:t>1250</a:t>
                      </a:r>
                      <a:r>
                        <a:rPr lang="zh-TW" altLang="en-US" sz="1200" u="none" strike="noStrike" dirty="0">
                          <a:effectLst/>
                        </a:rPr>
                        <a:t>）</a:t>
                      </a:r>
                      <a:endParaRPr lang="zh-TW" altLang="en-US" sz="1200" b="0" i="0" u="none" strike="noStrike" dirty="0">
                        <a:solidFill>
                          <a:srgbClr val="000000"/>
                        </a:solidFill>
                        <a:effectLst/>
                        <a:latin typeface="Hannotate TC Regular"/>
                      </a:endParaRPr>
                    </a:p>
                  </a:txBody>
                  <a:tcPr marL="7120" marR="7120" marT="7120" marB="0" anchor="ctr"/>
                </a:tc>
                <a:tc>
                  <a:txBody>
                    <a:bodyPr/>
                    <a:lstStyle/>
                    <a:p>
                      <a:pPr algn="l" fontAlgn="ctr"/>
                      <a:r>
                        <a:rPr lang="zh-TW" altLang="en-US" sz="1200" u="none" strike="noStrike" dirty="0">
                          <a:effectLst/>
                        </a:rPr>
                        <a:t>提報</a:t>
                      </a:r>
                      <a:r>
                        <a:rPr lang="en-US" altLang="zh-TW" sz="1200" u="none" strike="noStrike" dirty="0">
                          <a:effectLst/>
                        </a:rPr>
                        <a:t>『</a:t>
                      </a:r>
                      <a:r>
                        <a:rPr lang="zh-TW" altLang="en-US" sz="1200" u="none" strike="noStrike" dirty="0">
                          <a:effectLst/>
                        </a:rPr>
                        <a:t>高雄市志願服務獎勵</a:t>
                      </a:r>
                      <a:r>
                        <a:rPr lang="en-US" altLang="zh-TW" sz="1200" u="none" strike="noStrike" dirty="0">
                          <a:effectLst/>
                        </a:rPr>
                        <a:t>-</a:t>
                      </a:r>
                      <a:r>
                        <a:rPr lang="zh-TW" altLang="en-US" sz="1200" u="none" strike="noStrike" dirty="0">
                          <a:effectLst/>
                        </a:rPr>
                        <a:t>第</a:t>
                      </a:r>
                      <a:r>
                        <a:rPr lang="en-US" altLang="zh-TW" sz="1200" u="none" strike="noStrike" dirty="0">
                          <a:effectLst/>
                        </a:rPr>
                        <a:t>17</a:t>
                      </a:r>
                      <a:r>
                        <a:rPr lang="zh-TW" altLang="en-US" sz="1200" u="none" strike="noStrike" dirty="0">
                          <a:effectLst/>
                        </a:rPr>
                        <a:t>屆金暉獎</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20" marR="7120" marT="7120" marB="0" anchor="ctr"/>
                </a:tc>
                <a:tc rowSpan="3">
                  <a:txBody>
                    <a:bodyPr/>
                    <a:lstStyle/>
                    <a:p>
                      <a:pPr algn="l" fontAlgn="ctr"/>
                      <a:r>
                        <a:rPr lang="zh-TW" altLang="en-US" sz="1200" u="none" strike="noStrike" dirty="0">
                          <a:effectLst/>
                        </a:rPr>
                        <a:t>提報</a:t>
                      </a:r>
                      <a:r>
                        <a:rPr lang="en-US" altLang="zh-TW" sz="1200" u="none" strike="noStrike" dirty="0">
                          <a:effectLst/>
                        </a:rPr>
                        <a:t>『</a:t>
                      </a:r>
                      <a:r>
                        <a:rPr lang="zh-TW" altLang="en-US" sz="1200" u="none" strike="noStrike" dirty="0">
                          <a:effectLst/>
                        </a:rPr>
                        <a:t>中華民國十大艾馨獎</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20" marR="7120" marT="7120" marB="0" anchor="ctr"/>
                </a:tc>
                <a:tc rowSpan="3">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20" marR="7120" marT="7120" marB="0" anchor="ctr"/>
                </a:tc>
                <a:tc rowSpan="3">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20" marR="7120" marT="7120" marB="0" anchor="ctr"/>
                </a:tc>
                <a:tc rowSpan="3">
                  <a:txBody>
                    <a:bodyPr/>
                    <a:lstStyle/>
                    <a:p>
                      <a:pPr algn="l" fontAlgn="ctr"/>
                      <a:r>
                        <a:rPr lang="zh-TW" altLang="en-US" sz="1200" u="none" strike="noStrike" dirty="0">
                          <a:effectLst/>
                        </a:rPr>
                        <a:t>　</a:t>
                      </a:r>
                      <a:endParaRPr lang="zh-TW" altLang="en-US" sz="1200" b="0" i="0" u="none" strike="noStrike" dirty="0">
                        <a:solidFill>
                          <a:srgbClr val="000000"/>
                        </a:solidFill>
                        <a:effectLst/>
                        <a:latin typeface="Hannotate TC Regular"/>
                      </a:endParaRPr>
                    </a:p>
                  </a:txBody>
                  <a:tcPr marL="7120" marR="7120" marT="7120" marB="0" anchor="ctr"/>
                </a:tc>
                <a:tc rowSpan="3">
                  <a:txBody>
                    <a:bodyPr/>
                    <a:lstStyle/>
                    <a:p>
                      <a:pPr algn="l" fontAlgn="ctr"/>
                      <a:r>
                        <a:rPr lang="en-US" altLang="zh-TW" sz="1200" u="none" strike="noStrike" dirty="0">
                          <a:effectLst/>
                        </a:rPr>
                        <a:t>『</a:t>
                      </a:r>
                      <a:r>
                        <a:rPr lang="zh-TW" altLang="en-US" sz="1200" u="none" strike="noStrike" dirty="0">
                          <a:effectLst/>
                        </a:rPr>
                        <a:t>全國衛生福利志願服務特殊貢獻獎暨績優志工團隊獎</a:t>
                      </a:r>
                      <a:r>
                        <a:rPr lang="en-US" altLang="zh-TW" sz="1200" u="none" strike="noStrike" dirty="0">
                          <a:effectLst/>
                        </a:rPr>
                        <a:t>』</a:t>
                      </a:r>
                      <a:r>
                        <a:rPr lang="zh-TW" altLang="en-US" sz="1200" u="none" strike="noStrike" dirty="0">
                          <a:effectLst/>
                        </a:rPr>
                        <a:t>（</a:t>
                      </a:r>
                      <a:r>
                        <a:rPr lang="en-US" altLang="zh-TW" sz="1200" u="none" strike="noStrike" dirty="0">
                          <a:effectLst/>
                        </a:rPr>
                        <a:t>3</a:t>
                      </a:r>
                      <a:r>
                        <a:rPr lang="zh-TW" altLang="en-US" sz="1200" u="none" strike="noStrike" dirty="0">
                          <a:effectLst/>
                        </a:rPr>
                        <a:t>年</a:t>
                      </a:r>
                      <a:r>
                        <a:rPr lang="en-US" altLang="zh-TW" sz="1200" u="none" strike="noStrike" dirty="0">
                          <a:effectLst/>
                        </a:rPr>
                        <a:t>1</a:t>
                      </a:r>
                      <a:r>
                        <a:rPr lang="zh-TW" altLang="en-US" sz="1200" u="none" strike="noStrike" dirty="0">
                          <a:effectLst/>
                        </a:rPr>
                        <a:t>次</a:t>
                      </a:r>
                      <a:r>
                        <a:rPr lang="en-US" altLang="zh-TW" sz="1200" u="none" strike="noStrike" dirty="0">
                          <a:effectLst/>
                        </a:rPr>
                        <a:t>/</a:t>
                      </a:r>
                      <a:r>
                        <a:rPr lang="zh-TW" altLang="en-US" sz="1200" u="none" strike="noStrike" dirty="0">
                          <a:effectLst/>
                        </a:rPr>
                        <a:t>下次辦理時間為</a:t>
                      </a:r>
                      <a:r>
                        <a:rPr lang="en-US" altLang="zh-TW" sz="1200" u="none" strike="noStrike" dirty="0">
                          <a:effectLst/>
                        </a:rPr>
                        <a:t>108</a:t>
                      </a:r>
                      <a:r>
                        <a:rPr lang="zh-TW" altLang="en-US" sz="1200" u="none" strike="noStrike" dirty="0">
                          <a:effectLst/>
                        </a:rPr>
                        <a:t>年）</a:t>
                      </a:r>
                      <a:endParaRPr lang="zh-TW" altLang="en-US" sz="1200" b="0" i="0" u="none" strike="noStrike" dirty="0">
                        <a:solidFill>
                          <a:srgbClr val="000000"/>
                        </a:solidFill>
                        <a:effectLst/>
                        <a:latin typeface="Hannotate TC Regular"/>
                      </a:endParaRPr>
                    </a:p>
                  </a:txBody>
                  <a:tcPr marL="7120" marR="7120" marT="7120" marB="0" anchor="ctr"/>
                </a:tc>
              </a:tr>
              <a:tr h="622973">
                <a:tc>
                  <a:txBody>
                    <a:bodyPr/>
                    <a:lstStyle/>
                    <a:p>
                      <a:pPr algn="l" fontAlgn="ctr"/>
                      <a:r>
                        <a:rPr lang="zh-TW" altLang="en-US" sz="1200" u="none" strike="noStrike">
                          <a:effectLst/>
                        </a:rPr>
                        <a:t>提報</a:t>
                      </a:r>
                      <a:r>
                        <a:rPr lang="en-US" altLang="zh-TW" sz="1200" u="none" strike="noStrike">
                          <a:effectLst/>
                        </a:rPr>
                        <a:t>『</a:t>
                      </a:r>
                      <a:r>
                        <a:rPr lang="zh-TW" altLang="en-US" sz="1200" u="none" strike="noStrike">
                          <a:effectLst/>
                        </a:rPr>
                        <a:t>中華民國志願服務楷模第金駝獎</a:t>
                      </a:r>
                      <a:r>
                        <a:rPr lang="en-US" altLang="zh-TW" sz="1200" u="none" strike="noStrike">
                          <a:effectLst/>
                        </a:rPr>
                        <a:t>』</a:t>
                      </a:r>
                      <a:endParaRPr lang="en-US" altLang="zh-TW" sz="1200" b="0" i="0" u="none" strike="noStrike">
                        <a:solidFill>
                          <a:srgbClr val="000000"/>
                        </a:solidFill>
                        <a:effectLst/>
                        <a:latin typeface="Hannotate TC Regular"/>
                      </a:endParaRPr>
                    </a:p>
                  </a:txBody>
                  <a:tcPr marL="7120" marR="7120" marT="7120" marB="0" anchor="ctr"/>
                </a:tc>
                <a:tc>
                  <a:txBody>
                    <a:bodyPr/>
                    <a:lstStyle/>
                    <a:p>
                      <a:pPr algn="l" fontAlgn="ctr"/>
                      <a:r>
                        <a:rPr lang="zh-TW" altLang="en-US" sz="1200" u="none" strike="noStrike" dirty="0">
                          <a:effectLst/>
                        </a:rPr>
                        <a:t>提報</a:t>
                      </a:r>
                      <a:r>
                        <a:rPr lang="en-US" altLang="zh-TW" sz="1200" u="none" strike="noStrike" dirty="0">
                          <a:effectLst/>
                        </a:rPr>
                        <a:t>『</a:t>
                      </a:r>
                      <a:r>
                        <a:rPr lang="zh-TW" altLang="en-US" sz="1200" u="none" strike="noStrike" dirty="0">
                          <a:effectLst/>
                        </a:rPr>
                        <a:t>中華民國模範志願服務家庭</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20" marR="7120" marT="7120" marB="0" anchor="ct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r>
              <a:tr h="621684">
                <a:tc>
                  <a:txBody>
                    <a:bodyPr/>
                    <a:lstStyle/>
                    <a:p>
                      <a:pPr algn="l" fontAlgn="ctr"/>
                      <a:r>
                        <a:rPr lang="zh-TW" altLang="en-US" sz="1200" u="none" strike="noStrike">
                          <a:effectLst/>
                        </a:rPr>
                        <a:t>提報</a:t>
                      </a:r>
                      <a:r>
                        <a:rPr lang="en-US" altLang="zh-TW" sz="1200" u="none" strike="noStrike">
                          <a:effectLst/>
                        </a:rPr>
                        <a:t>『</a:t>
                      </a:r>
                      <a:r>
                        <a:rPr lang="zh-TW" altLang="en-US" sz="1200" u="none" strike="noStrike">
                          <a:effectLst/>
                        </a:rPr>
                        <a:t>全國好人好事代表八德獎</a:t>
                      </a:r>
                      <a:r>
                        <a:rPr lang="en-US" altLang="zh-TW" sz="1200" u="none" strike="noStrike">
                          <a:effectLst/>
                        </a:rPr>
                        <a:t>』</a:t>
                      </a:r>
                      <a:endParaRPr lang="en-US" altLang="zh-TW" sz="1200" b="0" i="0" u="none" strike="noStrike">
                        <a:solidFill>
                          <a:srgbClr val="000000"/>
                        </a:solidFill>
                        <a:effectLst/>
                        <a:latin typeface="Hannotate TC Regular"/>
                      </a:endParaRPr>
                    </a:p>
                  </a:txBody>
                  <a:tcPr marL="7120" marR="7120" marT="7120" marB="0" anchor="ctr"/>
                </a:tc>
                <a:tc>
                  <a:txBody>
                    <a:bodyPr/>
                    <a:lstStyle/>
                    <a:p>
                      <a:pPr algn="l" fontAlgn="ctr"/>
                      <a:r>
                        <a:rPr lang="zh-TW" altLang="en-US" sz="1200" u="none" strike="noStrike" dirty="0">
                          <a:effectLst/>
                        </a:rPr>
                        <a:t>提報</a:t>
                      </a:r>
                      <a:r>
                        <a:rPr lang="en-US" altLang="zh-TW" sz="1200" u="none" strike="noStrike" dirty="0">
                          <a:effectLst/>
                        </a:rPr>
                        <a:t>『</a:t>
                      </a:r>
                      <a:r>
                        <a:rPr lang="zh-TW" altLang="en-US" sz="1200" u="none" strike="noStrike" dirty="0">
                          <a:effectLst/>
                        </a:rPr>
                        <a:t>中華民國金舵獎</a:t>
                      </a:r>
                      <a:r>
                        <a:rPr lang="en-US" altLang="zh-TW" sz="1200" u="none" strike="noStrike" dirty="0">
                          <a:effectLst/>
                        </a:rPr>
                        <a:t>』</a:t>
                      </a:r>
                      <a:r>
                        <a:rPr lang="zh-TW" altLang="en-US" sz="1200" u="none" strike="noStrike" dirty="0">
                          <a:effectLst/>
                        </a:rPr>
                        <a:t>（輔導志工）</a:t>
                      </a:r>
                      <a:endParaRPr lang="zh-TW" altLang="en-US" sz="1200" b="0" i="0" u="none" strike="noStrike" dirty="0">
                        <a:solidFill>
                          <a:srgbClr val="000000"/>
                        </a:solidFill>
                        <a:effectLst/>
                        <a:latin typeface="Hannotate TC Regular"/>
                      </a:endParaRPr>
                    </a:p>
                  </a:txBody>
                  <a:tcPr marL="7120" marR="7120" marT="7120" marB="0" anchor="ct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r>
              <a:tr h="1032968">
                <a:tc>
                  <a:txBody>
                    <a:bodyPr/>
                    <a:lstStyle/>
                    <a:p>
                      <a:pPr algn="l" fontAlgn="ctr"/>
                      <a:r>
                        <a:rPr lang="zh-TW" altLang="en-US" sz="1200" u="none" strike="noStrike">
                          <a:effectLst/>
                        </a:rPr>
                        <a:t>　</a:t>
                      </a:r>
                      <a:endParaRPr lang="zh-TW" altLang="en-US" sz="1200" b="0" i="0" u="none" strike="noStrike">
                        <a:solidFill>
                          <a:srgbClr val="000000"/>
                        </a:solidFill>
                        <a:effectLst/>
                        <a:latin typeface="Hannotate TC Regular"/>
                      </a:endParaRPr>
                    </a:p>
                  </a:txBody>
                  <a:tcPr marL="7120" marR="7120" marT="7120" marB="0" anchor="ctr"/>
                </a:tc>
                <a:tc>
                  <a:txBody>
                    <a:bodyPr/>
                    <a:lstStyle/>
                    <a:p>
                      <a:pPr algn="l" fontAlgn="ctr"/>
                      <a:r>
                        <a:rPr lang="zh-TW" altLang="en-US" sz="1200" u="none" strike="noStrike">
                          <a:effectLst/>
                        </a:rPr>
                        <a:t>　</a:t>
                      </a:r>
                      <a:endParaRPr lang="zh-TW" altLang="en-US" sz="1200" b="0" i="0" u="none" strike="noStrike">
                        <a:solidFill>
                          <a:srgbClr val="000000"/>
                        </a:solidFill>
                        <a:effectLst/>
                        <a:latin typeface="Hannotate TC Regular"/>
                      </a:endParaRPr>
                    </a:p>
                  </a:txBody>
                  <a:tcPr marL="7120" marR="7120" marT="7120" marB="0" anchor="ctr"/>
                </a:tc>
                <a:tc>
                  <a:txBody>
                    <a:bodyPr/>
                    <a:lstStyle/>
                    <a:p>
                      <a:pPr algn="l" fontAlgn="ctr"/>
                      <a:r>
                        <a:rPr lang="zh-TW" altLang="en-US" sz="1200" u="none" strike="noStrike">
                          <a:effectLst/>
                        </a:rPr>
                        <a:t>提報</a:t>
                      </a:r>
                      <a:r>
                        <a:rPr lang="en-US" altLang="zh-TW" sz="1200" u="none" strike="noStrike">
                          <a:effectLst/>
                        </a:rPr>
                        <a:t>『</a:t>
                      </a:r>
                      <a:r>
                        <a:rPr lang="zh-TW" altLang="en-US" sz="1200" u="none" strike="noStrike">
                          <a:effectLst/>
                        </a:rPr>
                        <a:t>保德信青少年志工菁英獎</a:t>
                      </a:r>
                      <a:r>
                        <a:rPr lang="en-US" altLang="zh-TW" sz="1200" u="none" strike="noStrike">
                          <a:effectLst/>
                        </a:rPr>
                        <a:t>』</a:t>
                      </a:r>
                      <a:endParaRPr lang="en-US" altLang="zh-TW" sz="1200" b="0" i="0" u="none" strike="noStrike">
                        <a:solidFill>
                          <a:srgbClr val="000000"/>
                        </a:solidFill>
                        <a:effectLst/>
                        <a:latin typeface="Hannotate TC Regular"/>
                      </a:endParaRPr>
                    </a:p>
                  </a:txBody>
                  <a:tcPr marL="7120" marR="7120" marT="7120" marB="0" anchor="ctr"/>
                </a:tc>
                <a:tc>
                  <a:txBody>
                    <a:bodyPr/>
                    <a:lstStyle/>
                    <a:p>
                      <a:pPr algn="l" fontAlgn="ctr"/>
                      <a:r>
                        <a:rPr lang="zh-TW" altLang="en-US" sz="1200" u="none" strike="noStrike" dirty="0" smtClean="0">
                          <a:effectLst/>
                        </a:rPr>
                        <a:t>千</a:t>
                      </a:r>
                      <a:r>
                        <a:rPr lang="zh-TW" altLang="en-US" sz="1200" u="none" strike="noStrike" dirty="0">
                          <a:effectLst/>
                        </a:rPr>
                        <a:t>佛山慈善基金會</a:t>
                      </a:r>
                      <a:r>
                        <a:rPr lang="en-US" altLang="zh-TW" sz="1200" u="none" strike="noStrike" dirty="0">
                          <a:effectLst/>
                        </a:rPr>
                        <a:t>『</a:t>
                      </a:r>
                      <a:r>
                        <a:rPr lang="zh-TW" altLang="en-US" sz="1200" u="none" strike="noStrike" dirty="0">
                          <a:effectLst/>
                        </a:rPr>
                        <a:t>大學生服務性社團暑期服務計畫</a:t>
                      </a:r>
                      <a:r>
                        <a:rPr lang="en-US" altLang="zh-TW" sz="1200" u="none" strike="noStrike" dirty="0">
                          <a:effectLst/>
                        </a:rPr>
                        <a:t>』</a:t>
                      </a:r>
                      <a:r>
                        <a:rPr lang="zh-TW" altLang="en-US" sz="1200" u="none" strike="noStrike" dirty="0">
                          <a:effectLst/>
                        </a:rPr>
                        <a:t>經費補助</a:t>
                      </a:r>
                      <a:endParaRPr lang="zh-TW" altLang="en-US" sz="1200" b="0" i="0" u="none" strike="noStrike" dirty="0">
                        <a:solidFill>
                          <a:srgbClr val="000000"/>
                        </a:solidFill>
                        <a:effectLst/>
                        <a:latin typeface="Hannotate TC Regular"/>
                      </a:endParaRPr>
                    </a:p>
                  </a:txBody>
                  <a:tcPr marL="7120" marR="7120" marT="7120" marB="0" anchor="ctr"/>
                </a:tc>
                <a:tc>
                  <a:txBody>
                    <a:bodyPr/>
                    <a:lstStyle/>
                    <a:p>
                      <a:pPr algn="l" fontAlgn="ctr"/>
                      <a:r>
                        <a:rPr lang="zh-TW" altLang="en-US" sz="1200" u="none" strike="noStrike" dirty="0" smtClean="0">
                          <a:effectLst/>
                        </a:rPr>
                        <a:t>行政院</a:t>
                      </a:r>
                      <a:r>
                        <a:rPr lang="zh-TW" altLang="en-US" sz="1200" u="none" strike="noStrike" dirty="0">
                          <a:effectLst/>
                        </a:rPr>
                        <a:t>青年發展署</a:t>
                      </a:r>
                      <a:r>
                        <a:rPr lang="en-US" altLang="zh-TW" sz="1200" u="none" strike="noStrike" dirty="0">
                          <a:effectLst/>
                        </a:rPr>
                        <a:t>『</a:t>
                      </a:r>
                      <a:r>
                        <a:rPr lang="zh-TW" altLang="en-US" sz="1200" u="none" strike="noStrike" dirty="0">
                          <a:effectLst/>
                        </a:rPr>
                        <a:t>青年志工績優團隊全國競賽</a:t>
                      </a:r>
                      <a:r>
                        <a:rPr lang="en-US" altLang="zh-TW" sz="1200" u="none" strike="noStrike" dirty="0">
                          <a:effectLst/>
                        </a:rPr>
                        <a:t>』</a:t>
                      </a:r>
                      <a:endParaRPr lang="en-US" altLang="zh-TW" sz="1200" b="0" i="0" u="none" strike="noStrike" dirty="0">
                        <a:solidFill>
                          <a:srgbClr val="000000"/>
                        </a:solidFill>
                        <a:effectLst/>
                        <a:latin typeface="Hannotate TC Regular"/>
                      </a:endParaRPr>
                    </a:p>
                  </a:txBody>
                  <a:tcPr marL="7120" marR="7120" marT="7120" marB="0" anchor="ctr"/>
                </a:tc>
                <a:tc>
                  <a:txBody>
                    <a:bodyPr/>
                    <a:lstStyle/>
                    <a:p>
                      <a:pPr algn="l" fontAlgn="ctr"/>
                      <a:endParaRPr lang="zh-TW" altLang="en-US" sz="1200" b="0" i="0" u="none" strike="noStrike" dirty="0">
                        <a:solidFill>
                          <a:srgbClr val="000000"/>
                        </a:solidFill>
                        <a:effectLst/>
                        <a:latin typeface="Hannotate TC Regular"/>
                      </a:endParaRPr>
                    </a:p>
                  </a:txBody>
                  <a:tcPr marL="7120" marR="7120" marT="7120" marB="0" anchor="ctr"/>
                </a:tc>
                <a:tc>
                  <a:txBody>
                    <a:bodyPr/>
                    <a:lstStyle/>
                    <a:p>
                      <a:pPr algn="l" fontAlgn="ctr"/>
                      <a:endParaRPr lang="zh-TW" altLang="en-US" sz="1200" b="0" i="0" u="none" strike="noStrike" dirty="0">
                        <a:solidFill>
                          <a:srgbClr val="000000"/>
                        </a:solidFill>
                        <a:effectLst/>
                        <a:latin typeface="Hannotate TC Regular"/>
                      </a:endParaRPr>
                    </a:p>
                  </a:txBody>
                  <a:tcPr marL="7120" marR="7120" marT="7120" marB="0" anchor="ctr"/>
                </a:tc>
              </a:tr>
            </a:tbl>
          </a:graphicData>
        </a:graphic>
      </p:graphicFrame>
    </p:spTree>
    <p:extLst>
      <p:ext uri="{BB962C8B-B14F-4D97-AF65-F5344CB8AC3E}">
        <p14:creationId xmlns:p14="http://schemas.microsoft.com/office/powerpoint/2010/main" val="3948698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編號版面配置區 5"/>
          <p:cNvSpPr>
            <a:spLocks noGrp="1"/>
          </p:cNvSpPr>
          <p:nvPr>
            <p:ph type="sldNum" sz="quarter" idx="12"/>
          </p:nvPr>
        </p:nvSpPr>
        <p:spPr>
          <a:noFill/>
        </p:spPr>
        <p:txBody>
          <a:bodyPr/>
          <a:lstStyle/>
          <a:p>
            <a:fld id="{57264B86-AEC1-4A7D-B39E-FDC4E9D5849A}" type="slidenum">
              <a:rPr lang="zh-TW" altLang="en-US" smtClean="0"/>
              <a:pPr/>
              <a:t>28</a:t>
            </a:fld>
            <a:endParaRPr lang="en-US" altLang="zh-TW" smtClean="0"/>
          </a:p>
        </p:txBody>
      </p:sp>
      <p:sp>
        <p:nvSpPr>
          <p:cNvPr id="72707" name="Rectangle 3"/>
          <p:cNvSpPr>
            <a:spLocks noGrp="1" noChangeArrowheads="1"/>
          </p:cNvSpPr>
          <p:nvPr>
            <p:ph type="body" idx="1"/>
          </p:nvPr>
        </p:nvSpPr>
        <p:spPr>
          <a:xfrm>
            <a:off x="684213" y="1412875"/>
            <a:ext cx="7559675" cy="4945063"/>
          </a:xfrm>
        </p:spPr>
        <p:txBody>
          <a:bodyPr/>
          <a:lstStyle/>
          <a:p>
            <a:pPr algn="ctr" eaLnBrk="1" hangingPunct="1">
              <a:lnSpc>
                <a:spcPct val="90000"/>
              </a:lnSpc>
              <a:buFontTx/>
              <a:buNone/>
              <a:defRPr/>
            </a:pPr>
            <a:r>
              <a:rPr lang="zh-TW" altLang="en-US" sz="4400" b="1" kern="1200" dirty="0">
                <a:solidFill>
                  <a:srgbClr val="6600CC"/>
                </a:solidFill>
                <a:effectLst>
                  <a:outerShdw blurRad="38100" dist="38100" dir="2700000" algn="tl">
                    <a:srgbClr val="C0C0C0"/>
                  </a:outerShdw>
                </a:effectLst>
                <a:latin typeface="+mj-lt"/>
                <a:ea typeface="+mj-ea"/>
                <a:cs typeface="+mj-cs"/>
              </a:rPr>
              <a:t>役男申請服替代役辦法</a:t>
            </a:r>
          </a:p>
          <a:p>
            <a:pPr eaLnBrk="1" hangingPunct="1">
              <a:lnSpc>
                <a:spcPct val="90000"/>
              </a:lnSpc>
              <a:buFontTx/>
              <a:buNone/>
              <a:defRPr/>
            </a:pPr>
            <a:r>
              <a:rPr lang="zh-TW" altLang="en-US" sz="2800" dirty="0" smtClean="0">
                <a:solidFill>
                  <a:srgbClr val="006600"/>
                </a:solidFill>
                <a:effectLst>
                  <a:outerShdw blurRad="38100" dist="38100" dir="2700000" algn="tl">
                    <a:srgbClr val="C0C0C0"/>
                  </a:outerShdw>
                </a:effectLst>
              </a:rPr>
              <a:t>第</a:t>
            </a:r>
            <a:r>
              <a:rPr lang="en-US" altLang="zh-TW" sz="2800" dirty="0" smtClean="0">
                <a:solidFill>
                  <a:srgbClr val="006600"/>
                </a:solidFill>
                <a:effectLst>
                  <a:outerShdw blurRad="38100" dist="38100" dir="2700000" algn="tl">
                    <a:srgbClr val="C0C0C0"/>
                  </a:outerShdw>
                </a:effectLst>
              </a:rPr>
              <a:t>4</a:t>
            </a:r>
            <a:r>
              <a:rPr lang="zh-TW" altLang="en-US" sz="2800" dirty="0" smtClean="0">
                <a:solidFill>
                  <a:srgbClr val="006600"/>
                </a:solidFill>
                <a:effectLst>
                  <a:outerShdw blurRad="38100" dist="38100" dir="2700000" algn="tl">
                    <a:srgbClr val="C0C0C0"/>
                  </a:outerShdw>
                </a:effectLst>
              </a:rPr>
              <a:t>條   服替代役之申請資格區分專長資</a:t>
            </a:r>
          </a:p>
          <a:p>
            <a:pPr eaLnBrk="1" hangingPunct="1">
              <a:lnSpc>
                <a:spcPct val="90000"/>
              </a:lnSpc>
              <a:buFontTx/>
              <a:buNone/>
              <a:defRPr/>
            </a:pPr>
            <a:r>
              <a:rPr lang="zh-TW" altLang="en-US" sz="2800" dirty="0" smtClean="0">
                <a:solidFill>
                  <a:srgbClr val="006600"/>
                </a:solidFill>
                <a:effectLst>
                  <a:outerShdw blurRad="38100" dist="38100" dir="2700000" algn="tl">
                    <a:srgbClr val="C0C0C0"/>
                  </a:outerShdw>
                </a:effectLst>
              </a:rPr>
              <a:t>            格、</a:t>
            </a:r>
            <a:r>
              <a:rPr lang="zh-TW" altLang="en-US" sz="2800" b="1" u="sng" dirty="0" smtClean="0">
                <a:solidFill>
                  <a:srgbClr val="006600"/>
                </a:solidFill>
                <a:effectLst>
                  <a:outerShdw blurRad="38100" dist="38100" dir="2700000" algn="tl">
                    <a:srgbClr val="C0C0C0"/>
                  </a:outerShdw>
                </a:effectLst>
              </a:rPr>
              <a:t>志工資格</a:t>
            </a:r>
            <a:r>
              <a:rPr lang="zh-TW" altLang="en-US" sz="2800" dirty="0" smtClean="0">
                <a:solidFill>
                  <a:srgbClr val="006600"/>
                </a:solidFill>
                <a:effectLst>
                  <a:outerShdw blurRad="38100" dist="38100" dir="2700000" algn="tl">
                    <a:srgbClr val="C0C0C0"/>
                  </a:outerShdw>
                </a:effectLst>
              </a:rPr>
              <a:t>、家庭因素、宗教因</a:t>
            </a:r>
          </a:p>
          <a:p>
            <a:pPr eaLnBrk="1" hangingPunct="1">
              <a:lnSpc>
                <a:spcPct val="90000"/>
              </a:lnSpc>
              <a:buFontTx/>
              <a:buNone/>
              <a:defRPr/>
            </a:pPr>
            <a:r>
              <a:rPr lang="zh-TW" altLang="en-US" sz="2800" dirty="0" smtClean="0">
                <a:solidFill>
                  <a:srgbClr val="006600"/>
                </a:solidFill>
                <a:effectLst>
                  <a:outerShdw blurRad="38100" dist="38100" dir="2700000" algn="tl">
                    <a:srgbClr val="C0C0C0"/>
                  </a:outerShdw>
                </a:effectLst>
              </a:rPr>
              <a:t>            素、一般資格</a:t>
            </a:r>
          </a:p>
          <a:p>
            <a:pPr eaLnBrk="1" hangingPunct="1">
              <a:lnSpc>
                <a:spcPct val="90000"/>
              </a:lnSpc>
              <a:buFontTx/>
              <a:buNone/>
              <a:defRPr/>
            </a:pPr>
            <a:endParaRPr lang="zh-TW" altLang="en-US" sz="2800" b="1" dirty="0" smtClean="0">
              <a:solidFill>
                <a:srgbClr val="006600"/>
              </a:solidFill>
              <a:effectLst>
                <a:outerShdw blurRad="38100" dist="38100" dir="2700000" algn="tl">
                  <a:srgbClr val="C0C0C0"/>
                </a:outerShdw>
              </a:effectLst>
            </a:endParaRPr>
          </a:p>
          <a:p>
            <a:pPr eaLnBrk="1" hangingPunct="1">
              <a:lnSpc>
                <a:spcPct val="90000"/>
              </a:lnSpc>
              <a:buFontTx/>
              <a:buNone/>
              <a:defRPr/>
            </a:pPr>
            <a:r>
              <a:rPr lang="zh-TW" altLang="en-US" sz="2800" b="1" dirty="0" smtClean="0">
                <a:solidFill>
                  <a:srgbClr val="006600"/>
                </a:solidFill>
                <a:effectLst>
                  <a:outerShdw blurRad="38100" dist="38100" dir="2700000" algn="tl">
                    <a:srgbClr val="C0C0C0"/>
                  </a:outerShdw>
                </a:effectLst>
              </a:rPr>
              <a:t>志工資格</a:t>
            </a:r>
            <a:r>
              <a:rPr lang="en-US" altLang="zh-TW" sz="2800" b="1" dirty="0" smtClean="0">
                <a:solidFill>
                  <a:srgbClr val="006600"/>
                </a:solidFill>
                <a:effectLst>
                  <a:outerShdw blurRad="38100" dist="38100" dir="2700000" algn="tl">
                    <a:srgbClr val="C0C0C0"/>
                  </a:outerShdw>
                </a:effectLst>
              </a:rPr>
              <a:t>:</a:t>
            </a:r>
            <a:r>
              <a:rPr lang="zh-TW" altLang="en-US" sz="2800" dirty="0" smtClean="0">
                <a:solidFill>
                  <a:srgbClr val="006600"/>
                </a:solidFill>
                <a:effectLst>
                  <a:outerShdw blurRad="38100" dist="38100" dir="2700000" algn="tl">
                    <a:srgbClr val="C0C0C0"/>
                  </a:outerShdw>
                </a:effectLst>
              </a:rPr>
              <a:t>從事志願服務相關工作滿一年且</a:t>
            </a:r>
          </a:p>
          <a:p>
            <a:pPr eaLnBrk="1" hangingPunct="1">
              <a:lnSpc>
                <a:spcPct val="90000"/>
              </a:lnSpc>
              <a:buFontTx/>
              <a:buNone/>
              <a:defRPr/>
            </a:pPr>
            <a:r>
              <a:rPr lang="zh-TW" altLang="en-US" sz="2800" dirty="0" smtClean="0">
                <a:solidFill>
                  <a:srgbClr val="006600"/>
                </a:solidFill>
                <a:effectLst>
                  <a:outerShdw blurRad="38100" dist="38100" dir="2700000" algn="tl">
                    <a:srgbClr val="C0C0C0"/>
                  </a:outerShdw>
                </a:effectLst>
              </a:rPr>
              <a:t>                服務時數達</a:t>
            </a:r>
            <a:r>
              <a:rPr lang="en-US" altLang="zh-TW" sz="2800" dirty="0" smtClean="0">
                <a:solidFill>
                  <a:srgbClr val="006600"/>
                </a:solidFill>
                <a:effectLst>
                  <a:outerShdw blurRad="38100" dist="38100" dir="2700000" algn="tl">
                    <a:srgbClr val="C0C0C0"/>
                  </a:outerShdw>
                </a:effectLst>
              </a:rPr>
              <a:t>150</a:t>
            </a:r>
            <a:r>
              <a:rPr lang="zh-TW" altLang="en-US" sz="2800" dirty="0" smtClean="0">
                <a:solidFill>
                  <a:srgbClr val="006600"/>
                </a:solidFill>
                <a:effectLst>
                  <a:outerShdw blurRad="38100" dist="38100" dir="2700000" algn="tl">
                    <a:srgbClr val="C0C0C0"/>
                  </a:outerShdw>
                </a:effectLst>
              </a:rPr>
              <a:t>小時，具有志願服</a:t>
            </a:r>
          </a:p>
          <a:p>
            <a:pPr eaLnBrk="1" hangingPunct="1">
              <a:lnSpc>
                <a:spcPct val="90000"/>
              </a:lnSpc>
              <a:buFontTx/>
              <a:buNone/>
              <a:defRPr/>
            </a:pPr>
            <a:r>
              <a:rPr lang="zh-TW" altLang="en-US" sz="2800" dirty="0" smtClean="0">
                <a:solidFill>
                  <a:srgbClr val="006600"/>
                </a:solidFill>
                <a:effectLst>
                  <a:outerShdw blurRad="38100" dist="38100" dir="2700000" algn="tl">
                    <a:srgbClr val="C0C0C0"/>
                  </a:outerShdw>
                </a:effectLst>
              </a:rPr>
              <a:t>                務績效證明書之役男，得優先服</a:t>
            </a:r>
          </a:p>
          <a:p>
            <a:pPr eaLnBrk="1" hangingPunct="1">
              <a:lnSpc>
                <a:spcPct val="90000"/>
              </a:lnSpc>
              <a:buFontTx/>
              <a:buNone/>
              <a:defRPr/>
            </a:pPr>
            <a:r>
              <a:rPr lang="zh-TW" altLang="en-US" sz="2800" dirty="0" smtClean="0">
                <a:solidFill>
                  <a:srgbClr val="006600"/>
                </a:solidFill>
                <a:effectLst>
                  <a:outerShdw blurRad="38100" dist="38100" dir="2700000" algn="tl">
                    <a:srgbClr val="C0C0C0"/>
                  </a:outerShdw>
                </a:effectLst>
              </a:rPr>
              <a:t>                該相關類別替代役</a:t>
            </a:r>
          </a:p>
          <a:p>
            <a:pPr eaLnBrk="1" hangingPunct="1">
              <a:lnSpc>
                <a:spcPct val="90000"/>
              </a:lnSpc>
              <a:buFontTx/>
              <a:buNone/>
              <a:defRPr/>
            </a:pPr>
            <a:endParaRPr lang="zh-TW" altLang="en-US" sz="2800" dirty="0" smtClean="0">
              <a:solidFill>
                <a:srgbClr val="FF0066"/>
              </a:solidFill>
            </a:endParaRPr>
          </a:p>
          <a:p>
            <a:pPr eaLnBrk="1" hangingPunct="1">
              <a:lnSpc>
                <a:spcPct val="90000"/>
              </a:lnSpc>
              <a:buFontTx/>
              <a:buNone/>
              <a:defRPr/>
            </a:pPr>
            <a:endParaRPr lang="zh-TW" altLang="en-US" sz="2800" b="1" dirty="0" smtClean="0">
              <a:solidFill>
                <a:srgbClr val="FF0066"/>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編號版面配置區 5"/>
          <p:cNvSpPr>
            <a:spLocks noGrp="1"/>
          </p:cNvSpPr>
          <p:nvPr>
            <p:ph type="sldNum" sz="quarter" idx="12"/>
          </p:nvPr>
        </p:nvSpPr>
        <p:spPr>
          <a:noFill/>
        </p:spPr>
        <p:txBody>
          <a:bodyPr/>
          <a:lstStyle/>
          <a:p>
            <a:fld id="{9C4F9A68-0634-44D7-B67D-A3A3B3FC8FBA}" type="slidenum">
              <a:rPr lang="zh-TW" altLang="en-US" smtClean="0"/>
              <a:pPr/>
              <a:t>29</a:t>
            </a:fld>
            <a:endParaRPr lang="en-US" altLang="zh-TW" smtClean="0"/>
          </a:p>
        </p:txBody>
      </p:sp>
      <p:sp>
        <p:nvSpPr>
          <p:cNvPr id="73731" name="Rectangle 3"/>
          <p:cNvSpPr>
            <a:spLocks noGrp="1" noChangeArrowheads="1"/>
          </p:cNvSpPr>
          <p:nvPr>
            <p:ph type="body" idx="1"/>
          </p:nvPr>
        </p:nvSpPr>
        <p:spPr>
          <a:xfrm>
            <a:off x="251520" y="692696"/>
            <a:ext cx="8640960" cy="5472608"/>
          </a:xfrm>
        </p:spPr>
        <p:txBody>
          <a:bodyPr/>
          <a:lstStyle/>
          <a:p>
            <a:pPr eaLnBrk="1" hangingPunct="1">
              <a:buFontTx/>
              <a:buNone/>
              <a:defRPr/>
            </a:pPr>
            <a:r>
              <a:rPr lang="zh-TW" altLang="en-US" sz="4400" b="1" kern="1200" dirty="0">
                <a:solidFill>
                  <a:srgbClr val="6600CC"/>
                </a:solidFill>
                <a:effectLst>
                  <a:outerShdw blurRad="38100" dist="38100" dir="2700000" algn="tl">
                    <a:srgbClr val="C0C0C0"/>
                  </a:outerShdw>
                </a:effectLst>
                <a:latin typeface="+mj-lt"/>
                <a:ea typeface="+mj-ea"/>
                <a:cs typeface="+mj-cs"/>
              </a:rPr>
              <a:t>志工服務績效認證及志願服務績效證明書發給作業規定</a:t>
            </a:r>
            <a:r>
              <a:rPr lang="en-US" altLang="zh-TW" sz="4400" b="1" kern="1200" dirty="0">
                <a:solidFill>
                  <a:srgbClr val="6600CC"/>
                </a:solidFill>
                <a:effectLst>
                  <a:outerShdw blurRad="38100" dist="38100" dir="2700000" algn="tl">
                    <a:srgbClr val="C0C0C0"/>
                  </a:outerShdw>
                </a:effectLst>
                <a:latin typeface="+mj-lt"/>
                <a:ea typeface="+mj-ea"/>
                <a:cs typeface="+mj-cs"/>
              </a:rPr>
              <a:t>(90.4.24</a:t>
            </a:r>
            <a:r>
              <a:rPr lang="en-US" altLang="zh-TW" sz="4400" b="1" kern="1200" dirty="0" smtClean="0">
                <a:solidFill>
                  <a:srgbClr val="6600CC"/>
                </a:solidFill>
                <a:effectLst>
                  <a:outerShdw blurRad="38100" dist="38100" dir="2700000" algn="tl">
                    <a:srgbClr val="C0C0C0"/>
                  </a:outerShdw>
                </a:effectLst>
                <a:latin typeface="+mj-lt"/>
                <a:ea typeface="+mj-ea"/>
                <a:cs typeface="+mj-cs"/>
              </a:rPr>
              <a:t>)</a:t>
            </a:r>
            <a:endParaRPr lang="en-US" altLang="zh-TW" dirty="0" smtClean="0">
              <a:solidFill>
                <a:srgbClr val="006600"/>
              </a:solidFill>
              <a:latin typeface="標楷體" pitchFamily="65" charset="-120"/>
            </a:endParaRPr>
          </a:p>
          <a:p>
            <a:pPr eaLnBrk="1" hangingPunct="1">
              <a:buFontTx/>
              <a:buNone/>
              <a:defRPr/>
            </a:pPr>
            <a:endParaRPr lang="en-US" altLang="zh-TW" sz="2800" dirty="0" smtClean="0">
              <a:solidFill>
                <a:srgbClr val="006600"/>
              </a:solidFill>
              <a:effectLst>
                <a:outerShdw blurRad="38100" dist="38100" dir="2700000" algn="tl">
                  <a:srgbClr val="C0C0C0"/>
                </a:outerShdw>
              </a:effectLst>
              <a:latin typeface="標楷體" pitchFamily="65" charset="-120"/>
            </a:endParaRPr>
          </a:p>
          <a:p>
            <a:pPr eaLnBrk="1" hangingPunct="1">
              <a:buFontTx/>
              <a:buNone/>
              <a:defRPr/>
            </a:pPr>
            <a:r>
              <a:rPr lang="zh-TW" altLang="en-US" sz="2800" dirty="0" smtClean="0">
                <a:solidFill>
                  <a:srgbClr val="006600"/>
                </a:solidFill>
                <a:effectLst>
                  <a:outerShdw blurRad="38100" dist="38100" dir="2700000" algn="tl">
                    <a:srgbClr val="C0C0C0"/>
                  </a:outerShdw>
                </a:effectLst>
                <a:latin typeface="標楷體" pitchFamily="65" charset="-120"/>
              </a:rPr>
              <a:t>一、本</a:t>
            </a:r>
            <a:r>
              <a:rPr lang="zh-TW" altLang="en-US" sz="2800" dirty="0">
                <a:solidFill>
                  <a:srgbClr val="006600"/>
                </a:solidFill>
                <a:effectLst>
                  <a:outerShdw blurRad="38100" dist="38100" dir="2700000" algn="tl">
                    <a:srgbClr val="C0C0C0"/>
                  </a:outerShdw>
                </a:effectLst>
                <a:latin typeface="標楷體" pitchFamily="65" charset="-120"/>
              </a:rPr>
              <a:t>規定依志願服務法第十七條第二項規定訂定之。 </a:t>
            </a:r>
          </a:p>
          <a:p>
            <a:pPr eaLnBrk="1" hangingPunct="1">
              <a:buFontTx/>
              <a:buNone/>
              <a:defRPr/>
            </a:pPr>
            <a:r>
              <a:rPr lang="zh-TW" altLang="en-US" sz="2800" dirty="0">
                <a:solidFill>
                  <a:srgbClr val="006600"/>
                </a:solidFill>
                <a:effectLst>
                  <a:outerShdw blurRad="38100" dist="38100" dir="2700000" algn="tl">
                    <a:srgbClr val="C0C0C0"/>
                  </a:outerShdw>
                </a:effectLst>
                <a:latin typeface="標楷體" pitchFamily="65" charset="-120"/>
              </a:rPr>
              <a:t>二</a:t>
            </a:r>
            <a:r>
              <a:rPr lang="zh-TW" altLang="en-US" sz="2800" dirty="0" smtClean="0">
                <a:solidFill>
                  <a:srgbClr val="006600"/>
                </a:solidFill>
                <a:effectLst>
                  <a:outerShdw blurRad="38100" dist="38100" dir="2700000" algn="tl">
                    <a:srgbClr val="C0C0C0"/>
                  </a:outerShdw>
                </a:effectLst>
                <a:latin typeface="標楷體" pitchFamily="65" charset="-120"/>
              </a:rPr>
              <a:t>、志</a:t>
            </a:r>
            <a:r>
              <a:rPr lang="zh-TW" altLang="en-US" sz="2800" dirty="0">
                <a:solidFill>
                  <a:srgbClr val="006600"/>
                </a:solidFill>
                <a:effectLst>
                  <a:outerShdw blurRad="38100" dist="38100" dir="2700000" algn="tl">
                    <a:srgbClr val="C0C0C0"/>
                  </a:outerShdw>
                </a:effectLst>
                <a:latin typeface="標楷體" pitchFamily="65" charset="-120"/>
              </a:rPr>
              <a:t>工服務年資滿一年，服務時數達</a:t>
            </a:r>
            <a:r>
              <a:rPr lang="zh-TW" altLang="en-US" sz="2800" dirty="0" smtClean="0">
                <a:solidFill>
                  <a:srgbClr val="006600"/>
                </a:solidFill>
                <a:effectLst>
                  <a:outerShdw blurRad="38100" dist="38100" dir="2700000" algn="tl">
                    <a:srgbClr val="C0C0C0"/>
                  </a:outerShdw>
                </a:effectLst>
                <a:latin typeface="標楷體" pitchFamily="65" charset="-120"/>
              </a:rPr>
              <a:t>一百五十小時  </a:t>
            </a:r>
            <a:endParaRPr lang="en-US" altLang="zh-TW" sz="2800" dirty="0" smtClean="0">
              <a:solidFill>
                <a:srgbClr val="006600"/>
              </a:solidFill>
              <a:effectLst>
                <a:outerShdw blurRad="38100" dist="38100" dir="2700000" algn="tl">
                  <a:srgbClr val="C0C0C0"/>
                </a:outerShdw>
              </a:effectLst>
              <a:latin typeface="標楷體" pitchFamily="65" charset="-120"/>
            </a:endParaRPr>
          </a:p>
          <a:p>
            <a:pPr eaLnBrk="1" hangingPunct="1">
              <a:buFontTx/>
              <a:buNone/>
              <a:defRPr/>
            </a:pPr>
            <a:r>
              <a:rPr lang="zh-TW" altLang="en-US" sz="2800" dirty="0">
                <a:solidFill>
                  <a:srgbClr val="006600"/>
                </a:solidFill>
                <a:effectLst>
                  <a:outerShdw blurRad="38100" dist="38100" dir="2700000" algn="tl">
                    <a:srgbClr val="C0C0C0"/>
                  </a:outerShdw>
                </a:effectLst>
                <a:latin typeface="標楷體" pitchFamily="65" charset="-120"/>
              </a:rPr>
              <a:t> </a:t>
            </a:r>
            <a:r>
              <a:rPr lang="zh-TW" altLang="en-US" sz="2800" dirty="0" smtClean="0">
                <a:solidFill>
                  <a:srgbClr val="006600"/>
                </a:solidFill>
                <a:effectLst>
                  <a:outerShdw blurRad="38100" dist="38100" dir="2700000" algn="tl">
                    <a:srgbClr val="C0C0C0"/>
                  </a:outerShdw>
                </a:effectLst>
                <a:latin typeface="標楷體" pitchFamily="65" charset="-120"/>
              </a:rPr>
              <a:t>   以上</a:t>
            </a:r>
            <a:r>
              <a:rPr lang="zh-TW" altLang="en-US" sz="2800" dirty="0">
                <a:solidFill>
                  <a:srgbClr val="006600"/>
                </a:solidFill>
                <a:effectLst>
                  <a:outerShdw blurRad="38100" dist="38100" dir="2700000" algn="tl">
                    <a:srgbClr val="C0C0C0"/>
                  </a:outerShdw>
                </a:effectLst>
                <a:latin typeface="標楷體" pitchFamily="65" charset="-120"/>
              </a:rPr>
              <a:t>者，得向志願服務運用單位申請認證服務</a:t>
            </a:r>
            <a:r>
              <a:rPr lang="zh-TW" altLang="en-US" sz="2800" dirty="0" smtClean="0">
                <a:solidFill>
                  <a:srgbClr val="006600"/>
                </a:solidFill>
                <a:effectLst>
                  <a:outerShdw blurRad="38100" dist="38100" dir="2700000" algn="tl">
                    <a:srgbClr val="C0C0C0"/>
                  </a:outerShdw>
                </a:effectLst>
                <a:latin typeface="標楷體" pitchFamily="65" charset="-120"/>
              </a:rPr>
              <a:t>績</a:t>
            </a:r>
            <a:endParaRPr lang="en-US" altLang="zh-TW" sz="2800" dirty="0" smtClean="0">
              <a:solidFill>
                <a:srgbClr val="006600"/>
              </a:solidFill>
              <a:effectLst>
                <a:outerShdw blurRad="38100" dist="38100" dir="2700000" algn="tl">
                  <a:srgbClr val="C0C0C0"/>
                </a:outerShdw>
              </a:effectLst>
              <a:latin typeface="標楷體" pitchFamily="65" charset="-120"/>
            </a:endParaRPr>
          </a:p>
          <a:p>
            <a:pPr eaLnBrk="1" hangingPunct="1">
              <a:buFontTx/>
              <a:buNone/>
              <a:defRPr/>
            </a:pPr>
            <a:r>
              <a:rPr lang="zh-TW" altLang="en-US" sz="2800" dirty="0">
                <a:solidFill>
                  <a:srgbClr val="006600"/>
                </a:solidFill>
                <a:effectLst>
                  <a:outerShdw blurRad="38100" dist="38100" dir="2700000" algn="tl">
                    <a:srgbClr val="C0C0C0"/>
                  </a:outerShdw>
                </a:effectLst>
                <a:latin typeface="標楷體" pitchFamily="65" charset="-120"/>
              </a:rPr>
              <a:t> </a:t>
            </a:r>
            <a:r>
              <a:rPr lang="zh-TW" altLang="en-US" sz="2800" dirty="0" smtClean="0">
                <a:solidFill>
                  <a:srgbClr val="006600"/>
                </a:solidFill>
                <a:effectLst>
                  <a:outerShdw blurRad="38100" dist="38100" dir="2700000" algn="tl">
                    <a:srgbClr val="C0C0C0"/>
                  </a:outerShdw>
                </a:effectLst>
                <a:latin typeface="標楷體" pitchFamily="65" charset="-120"/>
              </a:rPr>
              <a:t>   效</a:t>
            </a:r>
            <a:r>
              <a:rPr lang="zh-TW" altLang="en-US" sz="2800" dirty="0">
                <a:solidFill>
                  <a:srgbClr val="006600"/>
                </a:solidFill>
                <a:effectLst>
                  <a:outerShdw blurRad="38100" dist="38100" dir="2700000" algn="tl">
                    <a:srgbClr val="C0C0C0"/>
                  </a:outerShdw>
                </a:effectLst>
                <a:latin typeface="標楷體" pitchFamily="65" charset="-120"/>
              </a:rPr>
              <a:t>及發給志願服務績效證明書。 </a:t>
            </a:r>
          </a:p>
          <a:p>
            <a:pPr eaLnBrk="1" hangingPunct="1">
              <a:buFontTx/>
              <a:buNone/>
              <a:defRPr/>
            </a:pPr>
            <a:r>
              <a:rPr lang="zh-TW" altLang="en-US" sz="2800" dirty="0">
                <a:solidFill>
                  <a:srgbClr val="006600"/>
                </a:solidFill>
                <a:effectLst>
                  <a:outerShdw blurRad="38100" dist="38100" dir="2700000" algn="tl">
                    <a:srgbClr val="C0C0C0"/>
                  </a:outerShdw>
                </a:effectLst>
                <a:latin typeface="標楷體" pitchFamily="65" charset="-120"/>
              </a:rPr>
              <a:t>三</a:t>
            </a:r>
            <a:r>
              <a:rPr lang="zh-TW" altLang="en-US" sz="2800" dirty="0" smtClean="0">
                <a:solidFill>
                  <a:srgbClr val="006600"/>
                </a:solidFill>
                <a:effectLst>
                  <a:outerShdw blurRad="38100" dist="38100" dir="2700000" algn="tl">
                    <a:srgbClr val="C0C0C0"/>
                  </a:outerShdw>
                </a:effectLst>
                <a:latin typeface="標楷體" pitchFamily="65" charset="-120"/>
              </a:rPr>
              <a:t>、志</a:t>
            </a:r>
            <a:r>
              <a:rPr lang="zh-TW" altLang="en-US" sz="2800" dirty="0">
                <a:solidFill>
                  <a:srgbClr val="006600"/>
                </a:solidFill>
                <a:effectLst>
                  <a:outerShdw blurRad="38100" dist="38100" dir="2700000" algn="tl">
                    <a:srgbClr val="C0C0C0"/>
                  </a:outerShdw>
                </a:effectLst>
                <a:latin typeface="標楷體" pitchFamily="65" charset="-120"/>
              </a:rPr>
              <a:t>工</a:t>
            </a:r>
            <a:r>
              <a:rPr lang="zh-TW" altLang="en-US" sz="2800" dirty="0">
                <a:solidFill>
                  <a:srgbClr val="FF0000"/>
                </a:solidFill>
                <a:effectLst>
                  <a:outerShdw blurRad="38100" dist="38100" dir="2700000" algn="tl">
                    <a:srgbClr val="000000">
                      <a:alpha val="43137"/>
                    </a:srgbClr>
                  </a:outerShdw>
                </a:effectLst>
                <a:latin typeface="標楷體" pitchFamily="65" charset="-120"/>
              </a:rPr>
              <a:t>因升學、進修、就業或其他原因需志願</a:t>
            </a:r>
            <a:r>
              <a:rPr lang="zh-TW" altLang="en-US" sz="2800" dirty="0" smtClean="0">
                <a:solidFill>
                  <a:srgbClr val="FF0000"/>
                </a:solidFill>
                <a:effectLst>
                  <a:outerShdw blurRad="38100" dist="38100" dir="2700000" algn="tl">
                    <a:srgbClr val="000000">
                      <a:alpha val="43137"/>
                    </a:srgbClr>
                  </a:outerShdw>
                </a:effectLst>
                <a:latin typeface="標楷體" pitchFamily="65" charset="-120"/>
              </a:rPr>
              <a:t>服務</a:t>
            </a:r>
            <a:endParaRPr lang="en-US" altLang="zh-TW" sz="2800" dirty="0" smtClean="0">
              <a:solidFill>
                <a:srgbClr val="FF0000"/>
              </a:solidFill>
              <a:effectLst>
                <a:outerShdw blurRad="38100" dist="38100" dir="2700000" algn="tl">
                  <a:srgbClr val="000000">
                    <a:alpha val="43137"/>
                  </a:srgbClr>
                </a:outerShdw>
              </a:effectLst>
              <a:latin typeface="標楷體" pitchFamily="65" charset="-120"/>
            </a:endParaRPr>
          </a:p>
          <a:p>
            <a:pPr eaLnBrk="1" hangingPunct="1">
              <a:buFontTx/>
              <a:buNone/>
              <a:defRPr/>
            </a:pPr>
            <a:r>
              <a:rPr lang="zh-TW" altLang="en-US" sz="2800" dirty="0">
                <a:solidFill>
                  <a:srgbClr val="FF0000"/>
                </a:solidFill>
                <a:effectLst>
                  <a:outerShdw blurRad="38100" dist="38100" dir="2700000" algn="tl">
                    <a:srgbClr val="000000">
                      <a:alpha val="43137"/>
                    </a:srgbClr>
                  </a:outerShdw>
                </a:effectLst>
                <a:latin typeface="標楷體" pitchFamily="65" charset="-120"/>
              </a:rPr>
              <a:t> </a:t>
            </a:r>
            <a:r>
              <a:rPr lang="zh-TW" altLang="en-US" sz="2800" dirty="0" smtClean="0">
                <a:solidFill>
                  <a:srgbClr val="FF0000"/>
                </a:solidFill>
                <a:effectLst>
                  <a:outerShdw blurRad="38100" dist="38100" dir="2700000" algn="tl">
                    <a:srgbClr val="000000">
                      <a:alpha val="43137"/>
                    </a:srgbClr>
                  </a:outerShdw>
                </a:effectLst>
                <a:latin typeface="標楷體" pitchFamily="65" charset="-120"/>
              </a:rPr>
              <a:t>   績效</a:t>
            </a:r>
            <a:r>
              <a:rPr lang="zh-TW" altLang="en-US" sz="2800" dirty="0">
                <a:solidFill>
                  <a:srgbClr val="FF0000"/>
                </a:solidFill>
                <a:effectLst>
                  <a:outerShdw blurRad="38100" dist="38100" dir="2700000" algn="tl">
                    <a:srgbClr val="000000">
                      <a:alpha val="43137"/>
                    </a:srgbClr>
                  </a:outerShdw>
                </a:effectLst>
                <a:latin typeface="標楷體" pitchFamily="65" charset="-120"/>
              </a:rPr>
              <a:t>證明者</a:t>
            </a:r>
            <a:r>
              <a:rPr lang="zh-TW" altLang="en-US" sz="2800" dirty="0">
                <a:solidFill>
                  <a:srgbClr val="006600"/>
                </a:solidFill>
                <a:effectLst>
                  <a:outerShdw blurRad="38100" dist="38100" dir="2700000" algn="tl">
                    <a:srgbClr val="C0C0C0"/>
                  </a:outerShdw>
                </a:effectLst>
                <a:latin typeface="標楷體" pitchFamily="65" charset="-120"/>
              </a:rPr>
              <a:t>，應檢附志願服務紀錄冊及相關</a:t>
            </a:r>
            <a:r>
              <a:rPr lang="zh-TW" altLang="en-US" sz="2800" dirty="0" smtClean="0">
                <a:solidFill>
                  <a:srgbClr val="006600"/>
                </a:solidFill>
                <a:effectLst>
                  <a:outerShdw blurRad="38100" dist="38100" dir="2700000" algn="tl">
                    <a:srgbClr val="C0C0C0"/>
                  </a:outerShdw>
                </a:effectLst>
                <a:latin typeface="標楷體" pitchFamily="65" charset="-120"/>
              </a:rPr>
              <a:t>證明</a:t>
            </a:r>
            <a:endParaRPr lang="en-US" altLang="zh-TW" sz="2800" dirty="0" smtClean="0">
              <a:solidFill>
                <a:srgbClr val="006600"/>
              </a:solidFill>
              <a:effectLst>
                <a:outerShdw blurRad="38100" dist="38100" dir="2700000" algn="tl">
                  <a:srgbClr val="C0C0C0"/>
                </a:outerShdw>
              </a:effectLst>
              <a:latin typeface="標楷體" pitchFamily="65" charset="-120"/>
            </a:endParaRPr>
          </a:p>
          <a:p>
            <a:pPr eaLnBrk="1" hangingPunct="1">
              <a:buFontTx/>
              <a:buNone/>
              <a:defRPr/>
            </a:pPr>
            <a:r>
              <a:rPr lang="zh-TW" altLang="en-US" sz="2800" dirty="0">
                <a:solidFill>
                  <a:srgbClr val="006600"/>
                </a:solidFill>
                <a:effectLst>
                  <a:outerShdw blurRad="38100" dist="38100" dir="2700000" algn="tl">
                    <a:srgbClr val="C0C0C0"/>
                  </a:outerShdw>
                </a:effectLst>
                <a:latin typeface="標楷體" pitchFamily="65" charset="-120"/>
              </a:rPr>
              <a:t> </a:t>
            </a:r>
            <a:r>
              <a:rPr lang="zh-TW" altLang="en-US" sz="2800" dirty="0" smtClean="0">
                <a:solidFill>
                  <a:srgbClr val="006600"/>
                </a:solidFill>
                <a:effectLst>
                  <a:outerShdw blurRad="38100" dist="38100" dir="2700000" algn="tl">
                    <a:srgbClr val="C0C0C0"/>
                  </a:outerShdw>
                </a:effectLst>
                <a:latin typeface="標楷體" pitchFamily="65" charset="-120"/>
              </a:rPr>
              <a:t>   文件</a:t>
            </a:r>
            <a:r>
              <a:rPr lang="zh-TW" altLang="en-US" sz="2800" dirty="0">
                <a:solidFill>
                  <a:srgbClr val="FF0000"/>
                </a:solidFill>
                <a:effectLst>
                  <a:outerShdw blurRad="38100" dist="38100" dir="2700000" algn="tl">
                    <a:srgbClr val="C0C0C0"/>
                  </a:outerShdw>
                </a:effectLst>
                <a:latin typeface="標楷體" pitchFamily="65" charset="-120"/>
              </a:rPr>
              <a:t>向志願服務運用單位提出申請</a:t>
            </a:r>
            <a:r>
              <a:rPr lang="zh-TW" altLang="en-US" sz="2800" dirty="0">
                <a:solidFill>
                  <a:srgbClr val="006600"/>
                </a:solidFill>
                <a:effectLst>
                  <a:outerShdw blurRad="38100" dist="38100" dir="2700000" algn="tl">
                    <a:srgbClr val="C0C0C0"/>
                  </a:outerShdw>
                </a:effectLst>
                <a:latin typeface="標楷體" pitchFamily="65" charset="-120"/>
              </a:rPr>
              <a:t>。 </a:t>
            </a:r>
          </a:p>
          <a:p>
            <a:pPr eaLnBrk="1" hangingPunct="1">
              <a:buFontTx/>
              <a:buNone/>
              <a:defRPr/>
            </a:pPr>
            <a:endParaRPr lang="en-US" altLang="zh-TW" dirty="0" smtClean="0">
              <a:solidFill>
                <a:srgbClr val="006600"/>
              </a:solidFill>
              <a:latin typeface="標楷體" pitchFamily="65"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23528" y="836712"/>
            <a:ext cx="8496944" cy="5544616"/>
          </a:xfrm>
        </p:spPr>
        <p:txBody>
          <a:bodyPr/>
          <a:lstStyle/>
          <a:p>
            <a:pPr eaLnBrk="1" hangingPunct="1">
              <a:buFontTx/>
              <a:buNone/>
              <a:defRPr/>
            </a:pPr>
            <a:r>
              <a:rPr lang="zh-TW" altLang="en-US" dirty="0">
                <a:solidFill>
                  <a:srgbClr val="006600"/>
                </a:solidFill>
                <a:effectLst>
                  <a:outerShdw blurRad="38100" dist="38100" dir="2700000" algn="tl">
                    <a:srgbClr val="C0C0C0"/>
                  </a:outerShdw>
                </a:effectLst>
                <a:latin typeface="標楷體" pitchFamily="65" charset="-120"/>
              </a:rPr>
              <a:t>四、志願服務運用單位受理第三點申請後，經業務</a:t>
            </a:r>
            <a:r>
              <a:rPr lang="zh-TW" altLang="en-US" dirty="0" smtClean="0">
                <a:solidFill>
                  <a:srgbClr val="006600"/>
                </a:solidFill>
                <a:effectLst>
                  <a:outerShdw blurRad="38100" dist="38100" dir="2700000" algn="tl">
                    <a:srgbClr val="C0C0C0"/>
                  </a:outerShdw>
                </a:effectLst>
                <a:latin typeface="標楷體" pitchFamily="65" charset="-120"/>
              </a:rPr>
              <a:t>相關</a:t>
            </a:r>
            <a:r>
              <a:rPr lang="zh-TW" altLang="en-US" dirty="0">
                <a:solidFill>
                  <a:srgbClr val="006600"/>
                </a:solidFill>
                <a:effectLst>
                  <a:outerShdw blurRad="38100" dist="38100" dir="2700000" algn="tl">
                    <a:srgbClr val="C0C0C0"/>
                  </a:outerShdw>
                </a:effectLst>
                <a:latin typeface="標楷體" pitchFamily="65" charset="-120"/>
              </a:rPr>
              <a:t>承辦人、志工督導及負責人覈實審查後，於</a:t>
            </a:r>
            <a:r>
              <a:rPr lang="zh-TW" altLang="en-US" dirty="0" smtClean="0">
                <a:solidFill>
                  <a:srgbClr val="006600"/>
                </a:solidFill>
                <a:effectLst>
                  <a:outerShdw blurRad="38100" dist="38100" dir="2700000" algn="tl">
                    <a:srgbClr val="C0C0C0"/>
                  </a:outerShdw>
                </a:effectLst>
                <a:latin typeface="標楷體" pitchFamily="65" charset="-120"/>
              </a:rPr>
              <a:t>七日</a:t>
            </a:r>
            <a:r>
              <a:rPr lang="zh-TW" altLang="en-US" dirty="0">
                <a:solidFill>
                  <a:srgbClr val="006600"/>
                </a:solidFill>
                <a:effectLst>
                  <a:outerShdw blurRad="38100" dist="38100" dir="2700000" algn="tl">
                    <a:srgbClr val="C0C0C0"/>
                  </a:outerShdw>
                </a:effectLst>
                <a:latin typeface="標楷體" pitchFamily="65" charset="-120"/>
              </a:rPr>
              <a:t>內發給志願服務績效證明書（格式如附件）。 </a:t>
            </a:r>
          </a:p>
          <a:p>
            <a:pPr eaLnBrk="1" hangingPunct="1">
              <a:buFontTx/>
              <a:buNone/>
              <a:defRPr/>
            </a:pPr>
            <a:r>
              <a:rPr lang="zh-TW" altLang="en-US" dirty="0">
                <a:solidFill>
                  <a:srgbClr val="006600"/>
                </a:solidFill>
                <a:effectLst>
                  <a:outerShdw blurRad="38100" dist="38100" dir="2700000" algn="tl">
                    <a:srgbClr val="C0C0C0"/>
                  </a:outerShdw>
                </a:effectLst>
                <a:latin typeface="標楷體" pitchFamily="65" charset="-120"/>
              </a:rPr>
              <a:t>五</a:t>
            </a:r>
            <a:r>
              <a:rPr lang="zh-TW" altLang="en-US" dirty="0" smtClean="0">
                <a:solidFill>
                  <a:srgbClr val="006600"/>
                </a:solidFill>
                <a:effectLst>
                  <a:outerShdw blurRad="38100" dist="38100" dir="2700000" algn="tl">
                    <a:srgbClr val="C0C0C0"/>
                  </a:outerShdw>
                </a:effectLst>
                <a:latin typeface="標楷體" pitchFamily="65" charset="-120"/>
              </a:rPr>
              <a:t>、志</a:t>
            </a:r>
            <a:r>
              <a:rPr lang="zh-TW" altLang="en-US" dirty="0">
                <a:solidFill>
                  <a:srgbClr val="006600"/>
                </a:solidFill>
                <a:effectLst>
                  <a:outerShdw blurRad="38100" dist="38100" dir="2700000" algn="tl">
                    <a:srgbClr val="C0C0C0"/>
                  </a:outerShdw>
                </a:effectLst>
                <a:latin typeface="標楷體" pitchFamily="65" charset="-120"/>
              </a:rPr>
              <a:t>工申請志願服務績效證明書時，</a:t>
            </a:r>
            <a:r>
              <a:rPr lang="zh-TW" altLang="en-US" dirty="0">
                <a:solidFill>
                  <a:srgbClr val="FF0000"/>
                </a:solidFill>
                <a:effectLst>
                  <a:outerShdw blurRad="38100" dist="38100" dir="2700000" algn="tl">
                    <a:srgbClr val="C0C0C0"/>
                  </a:outerShdw>
                </a:effectLst>
                <a:latin typeface="標楷體" pitchFamily="65" charset="-120"/>
              </a:rPr>
              <a:t>志願服務運用單位裁併、解散或結束業務者，得向承接其業務者或目的事業主管機關申請發給</a:t>
            </a:r>
            <a:r>
              <a:rPr lang="zh-TW" altLang="en-US" dirty="0">
                <a:solidFill>
                  <a:srgbClr val="006600"/>
                </a:solidFill>
                <a:effectLst>
                  <a:outerShdw blurRad="38100" dist="38100" dir="2700000" algn="tl">
                    <a:srgbClr val="C0C0C0"/>
                  </a:outerShdw>
                </a:effectLst>
                <a:latin typeface="標楷體" pitchFamily="65" charset="-120"/>
              </a:rPr>
              <a:t>。 </a:t>
            </a:r>
          </a:p>
          <a:p>
            <a:pPr eaLnBrk="1" hangingPunct="1">
              <a:buFontTx/>
              <a:buNone/>
              <a:defRPr/>
            </a:pPr>
            <a:r>
              <a:rPr lang="zh-TW" altLang="en-US" dirty="0">
                <a:solidFill>
                  <a:srgbClr val="006600"/>
                </a:solidFill>
                <a:effectLst>
                  <a:outerShdw blurRad="38100" dist="38100" dir="2700000" algn="tl">
                    <a:srgbClr val="C0C0C0"/>
                  </a:outerShdw>
                </a:effectLst>
                <a:latin typeface="標楷體" pitchFamily="65" charset="-120"/>
              </a:rPr>
              <a:t>六、 志工持志願服務績效證明書申請升學、就業、服相關兵役替代役或其他目的者，應依相關目的事業主管機關法令規定辦理。 </a:t>
            </a:r>
          </a:p>
          <a:p>
            <a:pPr marL="0" indent="0">
              <a:buNone/>
            </a:pPr>
            <a:endParaRPr lang="zh-TW" altLang="en-US" dirty="0"/>
          </a:p>
        </p:txBody>
      </p:sp>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30</a:t>
            </a:fld>
            <a:endParaRPr lang="en-US" altLang="zh-TW"/>
          </a:p>
        </p:txBody>
      </p:sp>
    </p:spTree>
    <p:extLst>
      <p:ext uri="{BB962C8B-B14F-4D97-AF65-F5344CB8AC3E}">
        <p14:creationId xmlns:p14="http://schemas.microsoft.com/office/powerpoint/2010/main" val="2622745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編號版面配置區 3"/>
          <p:cNvSpPr>
            <a:spLocks noGrp="1"/>
          </p:cNvSpPr>
          <p:nvPr>
            <p:ph type="sldNum" sz="quarter" idx="12"/>
          </p:nvPr>
        </p:nvSpPr>
        <p:spPr>
          <a:noFill/>
        </p:spPr>
        <p:txBody>
          <a:bodyPr/>
          <a:lstStyle/>
          <a:p>
            <a:fld id="{016E1067-4F08-4B29-99BC-D4FDE9B526DD}" type="slidenum">
              <a:rPr lang="zh-TW" altLang="en-US" smtClean="0"/>
              <a:pPr/>
              <a:t>31</a:t>
            </a:fld>
            <a:endParaRPr lang="en-US" altLang="zh-TW" smtClean="0"/>
          </a:p>
        </p:txBody>
      </p:sp>
      <p:graphicFrame>
        <p:nvGraphicFramePr>
          <p:cNvPr id="25742" name="Group 142"/>
          <p:cNvGraphicFramePr>
            <a:graphicFrameLocks noGrp="1"/>
          </p:cNvGraphicFramePr>
          <p:nvPr/>
        </p:nvGraphicFramePr>
        <p:xfrm>
          <a:off x="395288" y="1773238"/>
          <a:ext cx="8280400" cy="4054476"/>
        </p:xfrm>
        <a:graphic>
          <a:graphicData uri="http://schemas.openxmlformats.org/drawingml/2006/table">
            <a:tbl>
              <a:tblPr/>
              <a:tblGrid>
                <a:gridCol w="1398587"/>
                <a:gridCol w="3006725"/>
                <a:gridCol w="182563"/>
                <a:gridCol w="3692525"/>
              </a:tblGrid>
              <a:tr h="426787">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chemeClr val="tx1"/>
                          </a:solidFill>
                          <a:effectLst/>
                          <a:latin typeface="標楷體" pitchFamily="65" charset="-120"/>
                          <a:ea typeface="標楷體" pitchFamily="65" charset="-120"/>
                        </a:rPr>
                        <a:t>志願服務績效證明  書</a:t>
                      </a:r>
                      <a:endParaRPr kumimoji="1"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35333">
                <a:tc>
                  <a:txBody>
                    <a:bodyPr/>
                    <a:lstStyle/>
                    <a:p>
                      <a:pPr marL="0" marR="0" lvl="0" indent="0" algn="dist"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項目</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內                           容</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r>
              <a:tr h="82308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500" b="0" i="0" u="none" strike="noStrike" cap="none" normalizeH="0" baseline="0" smtClean="0">
                          <a:ln>
                            <a:noFill/>
                          </a:ln>
                          <a:solidFill>
                            <a:schemeClr val="tx1"/>
                          </a:solidFill>
                          <a:effectLst/>
                          <a:latin typeface="標楷體" pitchFamily="65" charset="-120"/>
                          <a:ea typeface="標楷體" pitchFamily="65" charset="-120"/>
                        </a:rPr>
                        <a:t>志工基本資料</a:t>
                      </a:r>
                      <a:endParaRPr kumimoji="1" lang="zh-TW" altLang="en-US" sz="15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中文姓名：</a:t>
                      </a:r>
                    </a:p>
                    <a:p>
                      <a:pPr marL="0" marR="0" lvl="0" indent="0" algn="l" defTabSz="914400" rtl="0" eaLnBrk="0" fontAlgn="base" latinLnBrk="0" hangingPunct="0">
                        <a:lnSpc>
                          <a:spcPct val="100000"/>
                        </a:lnSpc>
                        <a:spcBef>
                          <a:spcPct val="0"/>
                        </a:spcBef>
                        <a:spcAft>
                          <a:spcPct val="0"/>
                        </a:spcAft>
                        <a:buClrTx/>
                        <a:buSzTx/>
                        <a:buFontTx/>
                        <a:buNone/>
                        <a:tabLst/>
                      </a:pP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英文姓名：</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住（居）所地址：</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出生年月日：</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身分證統一編號（或護照號碼）：</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106696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服務績效</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一、服務起迄時間：</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二、服務項目及時數：</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三、服務內容：</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四、特殊績效：</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r>
              <a:tr h="82308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志願服務運用單位</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一、名稱：</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二、評語：　　　　　　</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負責人：（簽章）</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志工督導：（簽章）</a:t>
                      </a:r>
                      <a:endParaRPr kumimoji="1" lang="zh-TW" altLang="en-US"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標楷體" pitchFamily="65" charset="-120"/>
                          <a:ea typeface="標楷體" pitchFamily="65" charset="-120"/>
                        </a:rPr>
                        <a:t>承辦人：（簽章）</a:t>
                      </a:r>
                      <a:endPara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211">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dirty="0" smtClean="0">
                          <a:ln>
                            <a:noFill/>
                          </a:ln>
                          <a:solidFill>
                            <a:schemeClr val="tx1"/>
                          </a:solidFill>
                          <a:effectLst/>
                          <a:latin typeface="標楷體" pitchFamily="65" charset="-120"/>
                          <a:ea typeface="標楷體" pitchFamily="65" charset="-120"/>
                        </a:rPr>
                        <a:t>發證單位：</a:t>
                      </a:r>
                      <a:endParaRPr kumimoji="1" lang="zh-TW" altLang="en-US" sz="1000"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i="0" u="none" strike="noStrike" cap="none" normalizeH="0" baseline="0" dirty="0" smtClean="0">
                          <a:ln>
                            <a:noFill/>
                          </a:ln>
                          <a:solidFill>
                            <a:schemeClr val="tx1"/>
                          </a:solidFill>
                          <a:effectLst/>
                          <a:latin typeface="標楷體" pitchFamily="65" charset="-120"/>
                          <a:ea typeface="標楷體" pitchFamily="65" charset="-120"/>
                        </a:rPr>
                        <a:t>         中     華     民     國 　　    　年       　　月　 　　　　　日　</a:t>
                      </a:r>
                      <a:endParaRPr kumimoji="1"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投影片編號版面配置區 5"/>
          <p:cNvSpPr>
            <a:spLocks noGrp="1"/>
          </p:cNvSpPr>
          <p:nvPr>
            <p:ph type="sldNum" sz="quarter" idx="12"/>
          </p:nvPr>
        </p:nvSpPr>
        <p:spPr>
          <a:noFill/>
        </p:spPr>
        <p:txBody>
          <a:bodyPr/>
          <a:lstStyle/>
          <a:p>
            <a:fld id="{3FCC2775-D6E7-4A45-8561-3F679445AE5B}" type="slidenum">
              <a:rPr lang="zh-TW" altLang="en-US" smtClean="0"/>
              <a:pPr/>
              <a:t>32</a:t>
            </a:fld>
            <a:endParaRPr lang="en-US" altLang="zh-TW" smtClean="0"/>
          </a:p>
        </p:txBody>
      </p:sp>
      <p:sp>
        <p:nvSpPr>
          <p:cNvPr id="29699" name="Rectangle 3"/>
          <p:cNvSpPr>
            <a:spLocks noGrp="1" noChangeArrowheads="1"/>
          </p:cNvSpPr>
          <p:nvPr>
            <p:ph type="body" idx="1"/>
          </p:nvPr>
        </p:nvSpPr>
        <p:spPr>
          <a:xfrm>
            <a:off x="899592" y="1484784"/>
            <a:ext cx="7339012" cy="4680520"/>
          </a:xfrm>
        </p:spPr>
        <p:txBody>
          <a:bodyPr/>
          <a:lstStyle/>
          <a:p>
            <a:pPr algn="ctr" eaLnBrk="1" hangingPunct="1">
              <a:lnSpc>
                <a:spcPct val="90000"/>
              </a:lnSpc>
              <a:buFontTx/>
              <a:buNone/>
            </a:pPr>
            <a:r>
              <a:rPr lang="zh-TW" altLang="en-US" sz="4400" b="1" kern="1200" dirty="0">
                <a:solidFill>
                  <a:srgbClr val="6600CC"/>
                </a:solidFill>
                <a:effectLst>
                  <a:outerShdw blurRad="38100" dist="38100" dir="2700000" algn="tl">
                    <a:srgbClr val="C0C0C0"/>
                  </a:outerShdw>
                </a:effectLst>
                <a:latin typeface="+mj-lt"/>
                <a:ea typeface="+mj-ea"/>
                <a:cs typeface="+mj-cs"/>
              </a:rPr>
              <a:t>志工申請志願服務榮譽</a:t>
            </a:r>
            <a:r>
              <a:rPr lang="zh-TW" altLang="en-US" sz="4400" b="1" kern="1200" dirty="0" smtClean="0">
                <a:solidFill>
                  <a:srgbClr val="6600CC"/>
                </a:solidFill>
                <a:effectLst>
                  <a:outerShdw blurRad="38100" dist="38100" dir="2700000" algn="tl">
                    <a:srgbClr val="C0C0C0"/>
                  </a:outerShdw>
                </a:effectLst>
                <a:latin typeface="+mj-lt"/>
                <a:ea typeface="+mj-ea"/>
                <a:cs typeface="+mj-cs"/>
              </a:rPr>
              <a:t>卡</a:t>
            </a:r>
            <a:endParaRPr lang="en-US" altLang="zh-TW" sz="4400" b="1" kern="1200" dirty="0" smtClean="0">
              <a:solidFill>
                <a:srgbClr val="6600CC"/>
              </a:solidFill>
              <a:effectLst>
                <a:outerShdw blurRad="38100" dist="38100" dir="2700000" algn="tl">
                  <a:srgbClr val="C0C0C0"/>
                </a:outerShdw>
              </a:effectLst>
              <a:latin typeface="+mj-lt"/>
              <a:ea typeface="+mj-ea"/>
              <a:cs typeface="+mj-cs"/>
            </a:endParaRPr>
          </a:p>
          <a:p>
            <a:pPr algn="ctr" eaLnBrk="1" hangingPunct="1">
              <a:lnSpc>
                <a:spcPct val="90000"/>
              </a:lnSpc>
              <a:buFontTx/>
              <a:buNone/>
            </a:pPr>
            <a:r>
              <a:rPr lang="zh-TW" altLang="en-US" sz="4400" b="1" kern="1200" dirty="0" smtClean="0">
                <a:solidFill>
                  <a:srgbClr val="6600CC"/>
                </a:solidFill>
                <a:effectLst>
                  <a:outerShdw blurRad="38100" dist="38100" dir="2700000" algn="tl">
                    <a:srgbClr val="C0C0C0"/>
                  </a:outerShdw>
                </a:effectLst>
                <a:latin typeface="+mj-lt"/>
                <a:ea typeface="+mj-ea"/>
                <a:cs typeface="+mj-cs"/>
              </a:rPr>
              <a:t>作業指引</a:t>
            </a:r>
            <a:endParaRPr lang="zh-TW" altLang="en-US" sz="3600" b="1" dirty="0" smtClean="0">
              <a:solidFill>
                <a:srgbClr val="006600"/>
              </a:solidFill>
              <a:latin typeface="標楷體" pitchFamily="65" charset="-120"/>
            </a:endParaRPr>
          </a:p>
          <a:p>
            <a:pPr eaLnBrk="1" hangingPunct="1">
              <a:lnSpc>
                <a:spcPct val="90000"/>
              </a:lnSpc>
              <a:buFontTx/>
              <a:buNone/>
            </a:pP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申請條件</a:t>
            </a: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服務年資滿</a:t>
            </a:r>
            <a:r>
              <a:rPr lang="en-US" altLang="zh-TW" dirty="0" smtClean="0">
                <a:solidFill>
                  <a:srgbClr val="006600"/>
                </a:solidFill>
                <a:latin typeface="標楷體" pitchFamily="65" charset="-120"/>
              </a:rPr>
              <a:t>3</a:t>
            </a:r>
            <a:r>
              <a:rPr lang="zh-TW" altLang="en-US" dirty="0" smtClean="0">
                <a:solidFill>
                  <a:srgbClr val="006600"/>
                </a:solidFill>
                <a:latin typeface="標楷體" pitchFamily="65" charset="-120"/>
              </a:rPr>
              <a:t>年</a:t>
            </a: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服務時數滿</a:t>
            </a:r>
          </a:p>
          <a:p>
            <a:pPr eaLnBrk="1" hangingPunct="1">
              <a:lnSpc>
                <a:spcPct val="90000"/>
              </a:lnSpc>
              <a:buFontTx/>
              <a:buNone/>
            </a:pPr>
            <a:r>
              <a:rPr lang="zh-TW" altLang="en-US" dirty="0" smtClean="0">
                <a:solidFill>
                  <a:srgbClr val="006600"/>
                </a:solidFill>
                <a:latin typeface="標楷體" pitchFamily="65" charset="-120"/>
              </a:rPr>
              <a:t>          </a:t>
            </a:r>
            <a:r>
              <a:rPr lang="en-US" altLang="zh-TW" dirty="0" smtClean="0">
                <a:solidFill>
                  <a:srgbClr val="006600"/>
                </a:solidFill>
                <a:latin typeface="標楷體" pitchFamily="65" charset="-120"/>
              </a:rPr>
              <a:t>300</a:t>
            </a:r>
            <a:r>
              <a:rPr lang="zh-TW" altLang="en-US" dirty="0" smtClean="0">
                <a:solidFill>
                  <a:srgbClr val="006600"/>
                </a:solidFill>
                <a:latin typeface="標楷體" pitchFamily="65" charset="-120"/>
              </a:rPr>
              <a:t>個小時以上</a:t>
            </a:r>
          </a:p>
          <a:p>
            <a:pPr eaLnBrk="1" hangingPunct="1">
              <a:lnSpc>
                <a:spcPct val="90000"/>
              </a:lnSpc>
              <a:buFontTx/>
              <a:buNone/>
            </a:pP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申請程序</a:t>
            </a: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檢附照片、服務紀錄冊影本</a:t>
            </a:r>
          </a:p>
          <a:p>
            <a:pPr eaLnBrk="1" hangingPunct="1">
              <a:lnSpc>
                <a:spcPct val="90000"/>
              </a:lnSpc>
              <a:buFontTx/>
              <a:buNone/>
            </a:pPr>
            <a:r>
              <a:rPr lang="zh-TW" altLang="en-US" dirty="0" smtClean="0">
                <a:solidFill>
                  <a:srgbClr val="006600"/>
                </a:solidFill>
                <a:latin typeface="標楷體" pitchFamily="65" charset="-120"/>
              </a:rPr>
              <a:t>          及相關證明文件</a:t>
            </a:r>
          </a:p>
          <a:p>
            <a:pPr eaLnBrk="1" hangingPunct="1">
              <a:lnSpc>
                <a:spcPct val="90000"/>
              </a:lnSpc>
              <a:buFontTx/>
              <a:buNone/>
            </a:pP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有效期限</a:t>
            </a:r>
            <a:r>
              <a:rPr lang="en-US" altLang="zh-TW" dirty="0" smtClean="0">
                <a:solidFill>
                  <a:srgbClr val="006600"/>
                </a:solidFill>
                <a:latin typeface="標楷體" pitchFamily="65" charset="-120"/>
              </a:rPr>
              <a:t>:3</a:t>
            </a:r>
            <a:r>
              <a:rPr lang="zh-TW" altLang="en-US" dirty="0" smtClean="0">
                <a:solidFill>
                  <a:srgbClr val="006600"/>
                </a:solidFill>
                <a:latin typeface="標楷體" pitchFamily="65" charset="-120"/>
              </a:rPr>
              <a:t>年</a:t>
            </a:r>
          </a:p>
          <a:p>
            <a:pPr eaLnBrk="1" hangingPunct="1">
              <a:lnSpc>
                <a:spcPct val="90000"/>
              </a:lnSpc>
              <a:buFontTx/>
              <a:buNone/>
            </a:pP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核發單位</a:t>
            </a:r>
            <a:r>
              <a:rPr lang="en-US" altLang="zh-TW" dirty="0" smtClean="0">
                <a:solidFill>
                  <a:srgbClr val="006600"/>
                </a:solidFill>
                <a:latin typeface="標楷體" pitchFamily="65" charset="-120"/>
              </a:rPr>
              <a:t>:</a:t>
            </a:r>
            <a:r>
              <a:rPr lang="zh-TW" altLang="en-US" dirty="0" smtClean="0">
                <a:solidFill>
                  <a:srgbClr val="006600"/>
                </a:solidFill>
                <a:latin typeface="標楷體" pitchFamily="65" charset="-120"/>
              </a:rPr>
              <a:t>由地方主管機關印製發用</a:t>
            </a:r>
            <a:r>
              <a:rPr lang="zh-TW" altLang="en-US" sz="3600" b="1" dirty="0" smtClean="0">
                <a:solidFill>
                  <a:srgbClr val="006600"/>
                </a:solidFill>
                <a:latin typeface="標楷體" pitchFamily="65" charset="-120"/>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33</a:t>
            </a:fld>
            <a:endParaRPr lang="en-US" altLang="zh-TW"/>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645024"/>
            <a:ext cx="7344816"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916736"/>
            <a:ext cx="46291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5849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編號版面配置區 3"/>
          <p:cNvSpPr>
            <a:spLocks noGrp="1"/>
          </p:cNvSpPr>
          <p:nvPr>
            <p:ph type="sldNum" sz="quarter" idx="12"/>
          </p:nvPr>
        </p:nvSpPr>
        <p:spPr>
          <a:noFill/>
        </p:spPr>
        <p:txBody>
          <a:bodyPr/>
          <a:lstStyle/>
          <a:p>
            <a:fld id="{07E9BD0A-685F-44C7-A93B-895131A036EC}" type="slidenum">
              <a:rPr lang="en-US" altLang="zh-TW" smtClean="0"/>
              <a:pPr/>
              <a:t>34</a:t>
            </a:fld>
            <a:endParaRPr lang="en-US" altLang="zh-TW" smtClean="0"/>
          </a:p>
        </p:txBody>
      </p:sp>
      <p:sp>
        <p:nvSpPr>
          <p:cNvPr id="30723" name="Text Box 3"/>
          <p:cNvSpPr txBox="1">
            <a:spLocks noChangeArrowheads="1"/>
          </p:cNvSpPr>
          <p:nvPr/>
        </p:nvSpPr>
        <p:spPr bwMode="auto">
          <a:xfrm>
            <a:off x="1628775" y="5554663"/>
            <a:ext cx="5119688" cy="1114425"/>
          </a:xfrm>
          <a:prstGeom prst="rect">
            <a:avLst/>
          </a:prstGeom>
          <a:solidFill>
            <a:srgbClr val="FFFFFF"/>
          </a:solidFill>
          <a:ln w="12700">
            <a:solidFill>
              <a:srgbClr val="FF0000"/>
            </a:solidFill>
            <a:miter lim="800000"/>
            <a:headEnd/>
            <a:tailEnd/>
          </a:ln>
        </p:spPr>
        <p:txBody>
          <a:bodyPr/>
          <a:lstStyle/>
          <a:p>
            <a:r>
              <a:rPr lang="zh-TW" altLang="en-US" sz="1200">
                <a:latin typeface="Calibri" pitchFamily="34" charset="0"/>
              </a:rPr>
              <a:t>志工運用單位將其志工個人資料、服務、訓練時數等建入「衛生福利部志願服務資訊整合系統」（運用單位登錄後台），志工即可透過「衛生福利部志願服務資訊網」（志工使用介面），可查詢個人服務時數、訓練時數等個人服務相關資料。</a:t>
            </a:r>
            <a:r>
              <a:rPr lang="en-US" altLang="zh-TW" sz="1200">
                <a:latin typeface="Calibri" pitchFamily="34" charset="0"/>
              </a:rPr>
              <a:t>(</a:t>
            </a:r>
            <a:r>
              <a:rPr lang="zh-TW" altLang="en-US" sz="1200">
                <a:latin typeface="Calibri" pitchFamily="34" charset="0"/>
              </a:rPr>
              <a:t>網址</a:t>
            </a:r>
            <a:r>
              <a:rPr lang="en-US" altLang="zh-TW" sz="1200">
                <a:latin typeface="Calibri" pitchFamily="34" charset="0"/>
              </a:rPr>
              <a:t>http://vol.moi.gov.tw)</a:t>
            </a:r>
            <a:endParaRPr lang="zh-TW" altLang="zh-TW"/>
          </a:p>
        </p:txBody>
      </p:sp>
      <p:pic>
        <p:nvPicPr>
          <p:cNvPr id="30724" name="Picture 6"/>
          <p:cNvPicPr>
            <a:picLocks noChangeAspect="1" noChangeArrowheads="1"/>
          </p:cNvPicPr>
          <p:nvPr/>
        </p:nvPicPr>
        <p:blipFill>
          <a:blip r:embed="rId2"/>
          <a:srcRect/>
          <a:stretch>
            <a:fillRect/>
          </a:stretch>
        </p:blipFill>
        <p:spPr bwMode="auto">
          <a:xfrm>
            <a:off x="619125" y="1268413"/>
            <a:ext cx="7905750" cy="3579812"/>
          </a:xfrm>
          <a:prstGeom prst="rect">
            <a:avLst/>
          </a:prstGeom>
          <a:noFill/>
          <a:ln w="9525">
            <a:noFill/>
            <a:miter lim="800000"/>
            <a:headEnd/>
            <a:tailEnd/>
          </a:ln>
        </p:spPr>
      </p:pic>
      <p:cxnSp>
        <p:nvCxnSpPr>
          <p:cNvPr id="30725" name="AutoShape 2"/>
          <p:cNvCxnSpPr>
            <a:cxnSpLocks noChangeShapeType="1"/>
          </p:cNvCxnSpPr>
          <p:nvPr/>
        </p:nvCxnSpPr>
        <p:spPr bwMode="auto">
          <a:xfrm>
            <a:off x="1763713" y="3284538"/>
            <a:ext cx="1300162" cy="2270125"/>
          </a:xfrm>
          <a:prstGeom prst="straightConnector1">
            <a:avLst/>
          </a:prstGeom>
          <a:noFill/>
          <a:ln w="19050">
            <a:solidFill>
              <a:srgbClr val="FF0000"/>
            </a:solidFill>
            <a:round/>
            <a:headEnd/>
            <a:tailEnd type="triangl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755576" y="980728"/>
            <a:ext cx="7700392" cy="5544616"/>
          </a:xfrm>
        </p:spPr>
        <p:txBody>
          <a:bodyPr/>
          <a:lstStyle/>
          <a:p>
            <a:r>
              <a:rPr lang="zh-TW" altLang="en-US" sz="4400" b="1" kern="1200" dirty="0">
                <a:solidFill>
                  <a:srgbClr val="6600CC"/>
                </a:solidFill>
                <a:effectLst>
                  <a:outerShdw blurRad="38100" dist="38100" dir="2700000" algn="tl">
                    <a:srgbClr val="C0C0C0"/>
                  </a:outerShdw>
                </a:effectLst>
                <a:latin typeface="+mj-lt"/>
                <a:ea typeface="+mj-ea"/>
                <a:cs typeface="+mj-cs"/>
              </a:rPr>
              <a:t>志願服務法釋義彙集 </a:t>
            </a:r>
            <a:br>
              <a:rPr lang="zh-TW" altLang="en-US" sz="4400" b="1" kern="1200" dirty="0">
                <a:solidFill>
                  <a:srgbClr val="6600CC"/>
                </a:solidFill>
                <a:effectLst>
                  <a:outerShdw blurRad="38100" dist="38100" dir="2700000" algn="tl">
                    <a:srgbClr val="C0C0C0"/>
                  </a:outerShdw>
                </a:effectLst>
                <a:latin typeface="+mj-lt"/>
                <a:ea typeface="+mj-ea"/>
                <a:cs typeface="+mj-cs"/>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一、志願服務紀錄冊疑義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二、訓練課程疑義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三、志願服務法適用範圍疑義 </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四、志工召募疑義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五、服務時數及年資計算疑義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六、榮譽卡疑義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七、保險疑義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八、志願服務團隊疑義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r>
              <a:rPr lang="en-US" altLang="zh-TW" dirty="0">
                <a:solidFill>
                  <a:srgbClr val="006600"/>
                </a:solidFill>
                <a:latin typeface="標楷體" pitchFamily="65" charset="-120"/>
              </a:rPr>
              <a:t>【</a:t>
            </a:r>
            <a:r>
              <a:rPr lang="zh-TW" altLang="en-US" dirty="0">
                <a:solidFill>
                  <a:srgbClr val="006600"/>
                </a:solidFill>
                <a:latin typeface="標楷體" pitchFamily="65" charset="-120"/>
              </a:rPr>
              <a:t>九、其他疑義</a:t>
            </a:r>
            <a:r>
              <a:rPr lang="en-US" altLang="zh-TW" dirty="0">
                <a:solidFill>
                  <a:srgbClr val="006600"/>
                </a:solidFill>
                <a:latin typeface="標楷體" pitchFamily="65" charset="-120"/>
              </a:rPr>
              <a:t>】 </a:t>
            </a:r>
            <a:r>
              <a:rPr lang="zh-TW" altLang="en-US" dirty="0">
                <a:solidFill>
                  <a:srgbClr val="006600"/>
                </a:solidFill>
                <a:latin typeface="標楷體" pitchFamily="65" charset="-120"/>
              </a:rPr>
              <a:t/>
            </a:r>
            <a:br>
              <a:rPr lang="zh-TW" altLang="en-US" dirty="0">
                <a:solidFill>
                  <a:srgbClr val="006600"/>
                </a:solidFill>
                <a:latin typeface="標楷體" pitchFamily="65" charset="-120"/>
              </a:rPr>
            </a:br>
            <a:endParaRPr lang="zh-TW" altLang="en-US" dirty="0">
              <a:solidFill>
                <a:srgbClr val="006600"/>
              </a:solidFill>
              <a:latin typeface="標楷體" pitchFamily="65" charset="-120"/>
            </a:endParaRPr>
          </a:p>
        </p:txBody>
      </p:sp>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35</a:t>
            </a:fld>
            <a:endParaRPr lang="en-US" altLang="zh-TW"/>
          </a:p>
        </p:txBody>
      </p:sp>
    </p:spTree>
    <p:extLst>
      <p:ext uri="{BB962C8B-B14F-4D97-AF65-F5344CB8AC3E}">
        <p14:creationId xmlns:p14="http://schemas.microsoft.com/office/powerpoint/2010/main" val="3934833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BDF1A25A-8EA2-4764-A0F7-7976CC2398FA}" type="slidenum">
              <a:rPr lang="en-US" altLang="zh-TW" smtClean="0"/>
              <a:pPr>
                <a:defRPr/>
              </a:pPr>
              <a:t>36</a:t>
            </a:fld>
            <a:endParaRPr lang="en-US" altLang="zh-TW"/>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72816"/>
            <a:ext cx="8568343"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627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編號版面配置區 7"/>
          <p:cNvSpPr>
            <a:spLocks noGrp="1"/>
          </p:cNvSpPr>
          <p:nvPr>
            <p:ph type="sldNum" sz="quarter" idx="12"/>
          </p:nvPr>
        </p:nvSpPr>
        <p:spPr>
          <a:noFill/>
        </p:spPr>
        <p:txBody>
          <a:bodyPr/>
          <a:lstStyle/>
          <a:p>
            <a:fld id="{93CAE052-F1AE-4130-80D8-8B803E06A690}" type="slidenum">
              <a:rPr lang="zh-TW" altLang="en-US" smtClean="0"/>
              <a:pPr/>
              <a:t>37</a:t>
            </a:fld>
            <a:endParaRPr lang="en-US" altLang="zh-TW" smtClean="0"/>
          </a:p>
        </p:txBody>
      </p:sp>
      <p:sp>
        <p:nvSpPr>
          <p:cNvPr id="149506" name="Rectangle 2"/>
          <p:cNvSpPr>
            <a:spLocks noGrp="1" noChangeArrowheads="1"/>
          </p:cNvSpPr>
          <p:nvPr>
            <p:ph type="title"/>
          </p:nvPr>
        </p:nvSpPr>
        <p:spPr>
          <a:xfrm>
            <a:off x="642938" y="1857375"/>
            <a:ext cx="8229600" cy="1663700"/>
          </a:xfrm>
        </p:spPr>
        <p:txBody>
          <a:bodyPr/>
          <a:lstStyle/>
          <a:p>
            <a:pPr eaLnBrk="1" hangingPunct="1">
              <a:defRPr/>
            </a:pPr>
            <a:r>
              <a:rPr lang="zh-TW" altLang="en-US" sz="5400" dirty="0" smtClean="0">
                <a:solidFill>
                  <a:srgbClr val="6600CC"/>
                </a:solidFill>
                <a:effectLst>
                  <a:outerShdw blurRad="38100" dist="38100" dir="2700000" algn="tl">
                    <a:srgbClr val="C0C0C0"/>
                  </a:outerShdw>
                </a:effectLst>
                <a:latin typeface="標楷體" pitchFamily="65" charset="-120"/>
              </a:rPr>
              <a:t>您的加入</a:t>
            </a:r>
            <a:br>
              <a:rPr lang="zh-TW" altLang="en-US" sz="5400" dirty="0" smtClean="0">
                <a:solidFill>
                  <a:srgbClr val="6600CC"/>
                </a:solidFill>
                <a:effectLst>
                  <a:outerShdw blurRad="38100" dist="38100" dir="2700000" algn="tl">
                    <a:srgbClr val="C0C0C0"/>
                  </a:outerShdw>
                </a:effectLst>
                <a:latin typeface="標楷體" pitchFamily="65" charset="-120"/>
              </a:rPr>
            </a:br>
            <a:r>
              <a:rPr lang="zh-TW" altLang="en-US" sz="5400" dirty="0" smtClean="0">
                <a:solidFill>
                  <a:srgbClr val="6600CC"/>
                </a:solidFill>
                <a:effectLst>
                  <a:outerShdw blurRad="38100" dist="38100" dir="2700000" algn="tl">
                    <a:srgbClr val="C0C0C0"/>
                  </a:outerShdw>
                </a:effectLst>
                <a:latin typeface="標楷體" pitchFamily="65" charset="-120"/>
              </a:rPr>
              <a:t>讓世界更美好</a:t>
            </a:r>
            <a:r>
              <a:rPr lang="en-US" altLang="zh-TW" sz="5400" dirty="0" smtClean="0">
                <a:solidFill>
                  <a:srgbClr val="6600CC"/>
                </a:solidFill>
                <a:effectLst>
                  <a:outerShdw blurRad="38100" dist="38100" dir="2700000" algn="tl">
                    <a:srgbClr val="C0C0C0"/>
                  </a:outerShdw>
                </a:effectLst>
                <a:latin typeface="標楷體" pitchFamily="65" charset="-120"/>
              </a:rPr>
              <a:t>!</a:t>
            </a:r>
          </a:p>
        </p:txBody>
      </p:sp>
      <p:sp>
        <p:nvSpPr>
          <p:cNvPr id="32772" name="Rectangle 3"/>
          <p:cNvSpPr>
            <a:spLocks noGrp="1" noChangeArrowheads="1"/>
          </p:cNvSpPr>
          <p:nvPr>
            <p:ph type="body" sz="half" idx="1"/>
          </p:nvPr>
        </p:nvSpPr>
        <p:spPr>
          <a:xfrm>
            <a:off x="1500188" y="4429125"/>
            <a:ext cx="6275387" cy="722313"/>
          </a:xfrm>
          <a:gradFill rotWithShape="0">
            <a:gsLst>
              <a:gs pos="0">
                <a:srgbClr val="E7F6FF"/>
              </a:gs>
              <a:gs pos="100000">
                <a:srgbClr val="CCECFF"/>
              </a:gs>
            </a:gsLst>
            <a:path path="shape">
              <a:fillToRect l="50000" t="50000" r="50000" b="50000"/>
            </a:path>
          </a:gradFill>
          <a:ln>
            <a:solidFill>
              <a:schemeClr val="accent2"/>
            </a:solidFill>
          </a:ln>
        </p:spPr>
        <p:txBody>
          <a:bodyPr/>
          <a:lstStyle/>
          <a:p>
            <a:pPr algn="ctr" eaLnBrk="1" hangingPunct="1">
              <a:buFontTx/>
              <a:buNone/>
            </a:pPr>
            <a:r>
              <a:rPr lang="zh-TW" altLang="en-US" sz="2800" smtClean="0">
                <a:solidFill>
                  <a:srgbClr val="6600CC"/>
                </a:solidFill>
                <a:latin typeface="標楷體" pitchFamily="65" charset="-120"/>
              </a:rPr>
              <a:t>謝謝您的聆聽</a:t>
            </a:r>
            <a:r>
              <a:rPr lang="en-US" altLang="zh-TW" sz="2800" smtClean="0">
                <a:solidFill>
                  <a:srgbClr val="6600CC"/>
                </a:solidFill>
                <a:latin typeface="標楷體" pitchFamily="65" charset="-120"/>
              </a:rPr>
              <a:t>!</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2008030B">
  <a:themeElements>
    <a:clrScheme name="12008030B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宣紙">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公正">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008030B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2008030B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2008030B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2008030B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2008030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2008030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2008030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99CCFF"/>
    </a:lt1>
    <a:dk2>
      <a:srgbClr val="000000"/>
    </a:dk2>
    <a:lt2>
      <a:srgbClr val="808080"/>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12008030B</Template>
  <TotalTime>1644</TotalTime>
  <Words>2471</Words>
  <Application>Microsoft Office PowerPoint</Application>
  <PresentationFormat>如螢幕大小 (4:3)</PresentationFormat>
  <Paragraphs>284</Paragraphs>
  <Slides>37</Slides>
  <Notes>1</Notes>
  <HiddenSlides>0</HiddenSlides>
  <MMClips>0</MMClips>
  <ScaleCrop>false</ScaleCrop>
  <HeadingPairs>
    <vt:vector size="4" baseType="variant">
      <vt:variant>
        <vt:lpstr>佈景主題</vt:lpstr>
      </vt:variant>
      <vt:variant>
        <vt:i4>1</vt:i4>
      </vt:variant>
      <vt:variant>
        <vt:lpstr>投影片標題</vt:lpstr>
      </vt:variant>
      <vt:variant>
        <vt:i4>37</vt:i4>
      </vt:variant>
    </vt:vector>
  </HeadingPairs>
  <TitlesOfParts>
    <vt:vector size="38" baseType="lpstr">
      <vt:lpstr>12008030B</vt:lpstr>
      <vt:lpstr>  志願服務法規之認識                                                                                                                           謝東宏                                    0956554083                               07-7471393轉33                       保德信青少年基金會董事                   社會創新暨志工育成中心主任                       </vt:lpstr>
      <vt:lpstr>PowerPoint 簡報</vt:lpstr>
      <vt:lpstr>志願服務法立法背景</vt:lpstr>
      <vt:lpstr>促發志願服務法立法的 重要影響事件</vt:lpstr>
      <vt:lpstr>志願服務法的規範</vt:lpstr>
      <vt:lpstr>PowerPoint 簡報</vt:lpstr>
      <vt:lpstr>志願服務的定義</vt:lpstr>
      <vt:lpstr>志願服務主管機關</vt:lpstr>
      <vt:lpstr>志願服務法適用範圍</vt:lpstr>
      <vt:lpstr>PowerPoint 簡報</vt:lpstr>
      <vt:lpstr>志願服務運用單位之職責-2</vt:lpstr>
      <vt:lpstr>志願服務運用單位之職責-3</vt:lpstr>
      <vt:lpstr>PowerPoint 簡報</vt:lpstr>
      <vt:lpstr>PowerPoint 簡報</vt:lpstr>
      <vt:lpstr>PowerPoint 簡報</vt:lpstr>
      <vt:lpstr>志工的權利</vt:lpstr>
      <vt:lpstr>志工的義務</vt:lpstr>
      <vt:lpstr>促進志願服務之措施</vt:lpstr>
      <vt:lpstr>PowerPoint 簡報</vt:lpstr>
      <vt:lpstr>志願服務之法律責任</vt:lpstr>
      <vt:lpstr>法規字號：中華民國一百零二年六月十一日總統華總一義字第 10200111631 號令 </vt:lpstr>
      <vt:lpstr>PowerPoint 簡報</vt:lpstr>
      <vt:lpstr>志願服務相關法規簡介-1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您的加入 讓世界更美好!</vt:lpstr>
    </vt:vector>
  </TitlesOfParts>
  <Company>888TIGER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志願服務法規之認識</dc:title>
  <dc:creator>user</dc:creator>
  <cp:lastModifiedBy>USER</cp:lastModifiedBy>
  <cp:revision>124</cp:revision>
  <dcterms:created xsi:type="dcterms:W3CDTF">2010-04-23T16:04:30Z</dcterms:created>
  <dcterms:modified xsi:type="dcterms:W3CDTF">2017-02-15T06:44:24Z</dcterms:modified>
</cp:coreProperties>
</file>