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3" r:id="rId1"/>
  </p:sldMasterIdLst>
  <p:notesMasterIdLst>
    <p:notesMasterId r:id="rId19"/>
  </p:notesMasterIdLst>
  <p:handoutMasterIdLst>
    <p:handoutMasterId r:id="rId20"/>
  </p:handoutMasterIdLst>
  <p:sldIdLst>
    <p:sldId id="256" r:id="rId2"/>
    <p:sldId id="291" r:id="rId3"/>
    <p:sldId id="298" r:id="rId4"/>
    <p:sldId id="299" r:id="rId5"/>
    <p:sldId id="297" r:id="rId6"/>
    <p:sldId id="292" r:id="rId7"/>
    <p:sldId id="310" r:id="rId8"/>
    <p:sldId id="311" r:id="rId9"/>
    <p:sldId id="312" r:id="rId10"/>
    <p:sldId id="314" r:id="rId11"/>
    <p:sldId id="309" r:id="rId12"/>
    <p:sldId id="294" r:id="rId13"/>
    <p:sldId id="307" r:id="rId14"/>
    <p:sldId id="295" r:id="rId15"/>
    <p:sldId id="300" r:id="rId16"/>
    <p:sldId id="315" r:id="rId17"/>
    <p:sldId id="296" r:id="rId18"/>
  </p:sldIdLst>
  <p:sldSz cx="9144000" cy="6858000" type="screen4x3"/>
  <p:notesSz cx="6884988" cy="10018713"/>
  <p:defaultTextStyle>
    <a:defPPr>
      <a:defRPr lang="zh-TW"/>
    </a:defPPr>
    <a:lvl1pPr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5pPr>
    <a:lvl6pPr marL="22860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6pPr>
    <a:lvl7pPr marL="27432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7pPr>
    <a:lvl8pPr marL="32004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8pPr>
    <a:lvl9pPr marL="36576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FFFF66"/>
    <a:srgbClr val="008000"/>
    <a:srgbClr val="99CC00"/>
    <a:srgbClr val="CC6600"/>
    <a:srgbClr val="006600"/>
    <a:srgbClr val="FF0066"/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452" autoAdjust="0"/>
    <p:restoredTop sz="94660"/>
  </p:normalViewPr>
  <p:slideViewPr>
    <p:cSldViewPr>
      <p:cViewPr varScale="1">
        <p:scale>
          <a:sx n="115" d="100"/>
          <a:sy n="115" d="100"/>
        </p:scale>
        <p:origin x="-1488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2913" cy="50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588" tIns="48294" rIns="96588" bIns="48294" numCol="1" anchor="t" anchorCtr="0" compatLnSpc="1">
            <a:prstTxWarp prst="textNoShape">
              <a:avLst/>
            </a:prstTxWarp>
          </a:bodyPr>
          <a:lstStyle>
            <a:lvl1pPr defTabSz="965200">
              <a:defRPr sz="1300"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00488" y="0"/>
            <a:ext cx="2982912" cy="50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588" tIns="48294" rIns="96588" bIns="48294" numCol="1" anchor="t" anchorCtr="0" compatLnSpc="1">
            <a:prstTxWarp prst="textNoShape">
              <a:avLst/>
            </a:prstTxWarp>
          </a:bodyPr>
          <a:lstStyle>
            <a:lvl1pPr algn="r" defTabSz="965200">
              <a:defRPr sz="1300"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515475"/>
            <a:ext cx="2982913" cy="50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588" tIns="48294" rIns="96588" bIns="48294" numCol="1" anchor="b" anchorCtr="0" compatLnSpc="1">
            <a:prstTxWarp prst="textNoShape">
              <a:avLst/>
            </a:prstTxWarp>
          </a:bodyPr>
          <a:lstStyle>
            <a:lvl1pPr defTabSz="965200">
              <a:defRPr sz="1300"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00488" y="9515475"/>
            <a:ext cx="2982912" cy="50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588" tIns="48294" rIns="96588" bIns="48294" numCol="1" anchor="b" anchorCtr="0" compatLnSpc="1">
            <a:prstTxWarp prst="textNoShape">
              <a:avLst/>
            </a:prstTxWarp>
          </a:bodyPr>
          <a:lstStyle>
            <a:lvl1pPr algn="r" defTabSz="965200">
              <a:defRPr sz="1300">
                <a:ea typeface="新細明體" pitchFamily="18" charset="-120"/>
              </a:defRPr>
            </a:lvl1pPr>
          </a:lstStyle>
          <a:p>
            <a:pPr>
              <a:defRPr/>
            </a:pPr>
            <a:fld id="{A329A32B-17E6-4107-82BE-193CEC51C3D3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6195181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82913" cy="50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588" tIns="48294" rIns="96588" bIns="48294" numCol="1" anchor="t" anchorCtr="0" compatLnSpc="1">
            <a:prstTxWarp prst="textNoShape">
              <a:avLst/>
            </a:prstTxWarp>
          </a:bodyPr>
          <a:lstStyle>
            <a:lvl1pPr defTabSz="965200">
              <a:defRPr sz="1300">
                <a:ea typeface="新細明體" pitchFamily="18" charset="-120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 bwMode="auto">
          <a:xfrm>
            <a:off x="3900488" y="0"/>
            <a:ext cx="2982912" cy="50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588" tIns="48294" rIns="96588" bIns="48294" numCol="1" anchor="t" anchorCtr="0" compatLnSpc="1">
            <a:prstTxWarp prst="textNoShape">
              <a:avLst/>
            </a:prstTxWarp>
          </a:bodyPr>
          <a:lstStyle>
            <a:lvl1pPr algn="r" defTabSz="965200">
              <a:defRPr sz="1300">
                <a:ea typeface="新細明體" pitchFamily="18" charset="-120"/>
              </a:defRPr>
            </a:lvl1pPr>
          </a:lstStyle>
          <a:p>
            <a:pPr>
              <a:defRPr/>
            </a:pPr>
            <a:fld id="{3DBE6D1F-3224-4EDF-AADC-82B802351480}" type="datetimeFigureOut">
              <a:rPr lang="zh-TW" altLang="en-US"/>
              <a:pPr>
                <a:defRPr/>
              </a:pPr>
              <a:t>2017/4/6</a:t>
            </a:fld>
            <a:endParaRPr lang="en-US" altLang="zh-TW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38213" y="750888"/>
            <a:ext cx="5010150" cy="37576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TW" altLang="en-US" noProof="0" smtClean="0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 bwMode="auto">
          <a:xfrm>
            <a:off x="688975" y="4759325"/>
            <a:ext cx="5507038" cy="450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588" tIns="48294" rIns="96588" bIns="4829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noProof="0" smtClean="0"/>
              <a:t>按一下以編輯母片文字樣式</a:t>
            </a:r>
          </a:p>
          <a:p>
            <a:pPr lvl="1"/>
            <a:r>
              <a:rPr lang="zh-TW" altLang="en-US" noProof="0" smtClean="0"/>
              <a:t>第二層</a:t>
            </a:r>
          </a:p>
          <a:p>
            <a:pPr lvl="2"/>
            <a:r>
              <a:rPr lang="zh-TW" altLang="en-US" noProof="0" smtClean="0"/>
              <a:t>第三層</a:t>
            </a:r>
          </a:p>
          <a:p>
            <a:pPr lvl="3"/>
            <a:r>
              <a:rPr lang="zh-TW" altLang="en-US" noProof="0" smtClean="0"/>
              <a:t>第四層</a:t>
            </a:r>
          </a:p>
          <a:p>
            <a:pPr lvl="4"/>
            <a:r>
              <a:rPr lang="zh-TW" altLang="en-US" noProof="0" smtClean="0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 bwMode="auto">
          <a:xfrm>
            <a:off x="0" y="9515475"/>
            <a:ext cx="2982913" cy="50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588" tIns="48294" rIns="96588" bIns="48294" numCol="1" anchor="b" anchorCtr="0" compatLnSpc="1">
            <a:prstTxWarp prst="textNoShape">
              <a:avLst/>
            </a:prstTxWarp>
          </a:bodyPr>
          <a:lstStyle>
            <a:lvl1pPr defTabSz="965200">
              <a:defRPr sz="1300">
                <a:ea typeface="新細明體" pitchFamily="18" charset="-120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 bwMode="auto">
          <a:xfrm>
            <a:off x="3900488" y="9515475"/>
            <a:ext cx="2982912" cy="50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588" tIns="48294" rIns="96588" bIns="48294" numCol="1" anchor="b" anchorCtr="0" compatLnSpc="1">
            <a:prstTxWarp prst="textNoShape">
              <a:avLst/>
            </a:prstTxWarp>
          </a:bodyPr>
          <a:lstStyle>
            <a:lvl1pPr algn="r" defTabSz="965200">
              <a:defRPr sz="1300">
                <a:ea typeface="新細明體" pitchFamily="18" charset="-120"/>
              </a:defRPr>
            </a:lvl1pPr>
          </a:lstStyle>
          <a:p>
            <a:pPr>
              <a:defRPr/>
            </a:pPr>
            <a:fld id="{E962F670-BCB6-4D5D-B598-801FB86E27D1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09689767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3141663"/>
            <a:ext cx="7772400" cy="1143000"/>
          </a:xfrm>
        </p:spPr>
        <p:txBody>
          <a:bodyPr/>
          <a:lstStyle>
            <a:lvl1pPr>
              <a:defRPr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437063"/>
            <a:ext cx="6400800" cy="1368425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AA403E-C99A-4A66-BE6F-54B2B63E02B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標題，文字及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6" descr="12008030z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6870700" cy="1600200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685800" y="1828800"/>
            <a:ext cx="3771900" cy="36576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4610100" y="1828800"/>
            <a:ext cx="3771900" cy="17526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內容版面配置區 4"/>
          <p:cNvSpPr>
            <a:spLocks noGrp="1"/>
          </p:cNvSpPr>
          <p:nvPr>
            <p:ph sz="quarter" idx="3"/>
          </p:nvPr>
        </p:nvSpPr>
        <p:spPr>
          <a:xfrm>
            <a:off x="4610100" y="3733800"/>
            <a:ext cx="3771900" cy="17526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投影片編號版面配置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F8530A-E827-481E-991A-DFABE59425A3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F9A15B-36A1-471A-B957-6A8EB6A11B6E}" type="datetime1">
              <a:rPr lang="zh-TW" altLang="en-US" smtClean="0"/>
              <a:pPr>
                <a:defRPr/>
              </a:pPr>
              <a:t>2017/4/6</a:t>
            </a:fld>
            <a:endParaRPr lang="zh-TW" altLang="en-US"/>
          </a:p>
        </p:txBody>
      </p:sp>
      <p:sp>
        <p:nvSpPr>
          <p:cNvPr id="8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9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05A44C-3A5C-4EF6-93E7-E403EE3B7CE7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  <p:transition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EC4669-C294-4297-A9DA-2861D8038C4A}" type="datetime1">
              <a:rPr lang="zh-TW" altLang="en-US" smtClean="0"/>
              <a:pPr>
                <a:defRPr/>
              </a:pPr>
              <a:t>2017/4/6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E5BE60-7701-4070-90D9-0273A9B734E7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  <p:transition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8" name="日期版面配置區 5"/>
          <p:cNvSpPr>
            <a:spLocks noGrp="1"/>
          </p:cNvSpPr>
          <p:nvPr>
            <p:ph type="dt" sz="half" idx="2"/>
          </p:nvPr>
        </p:nvSpPr>
        <p:spPr bwMode="auto">
          <a:xfrm>
            <a:off x="1371600" y="6248400"/>
            <a:ext cx="19050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頁尾版面配置區 6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248400"/>
            <a:ext cx="2895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0" name="投影片編號版面配置區 7"/>
          <p:cNvSpPr>
            <a:spLocks noGrp="1"/>
          </p:cNvSpPr>
          <p:nvPr>
            <p:ph type="sldNum" sz="quarter" idx="4"/>
          </p:nvPr>
        </p:nvSpPr>
        <p:spPr bwMode="auto">
          <a:xfrm>
            <a:off x="6718300" y="6248400"/>
            <a:ext cx="19050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a typeface="新細明體" pitchFamily="18" charset="-120"/>
              </a:defRPr>
            </a:lvl1pPr>
          </a:lstStyle>
          <a:p>
            <a:pPr>
              <a:defRPr/>
            </a:pPr>
            <a:fld id="{7B88532B-63C8-46A0-BCF4-BD22D93EC489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6" r:id="rId3"/>
    <p:sldLayoutId id="2147483757" r:id="rId4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 b="1">
          <a:solidFill>
            <a:srgbClr val="006600"/>
          </a:solidFill>
          <a:latin typeface="Arial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 b="1">
          <a:solidFill>
            <a:srgbClr val="006600"/>
          </a:solidFill>
          <a:latin typeface="Arial" charset="0"/>
          <a:ea typeface="標楷體" pitchFamily="65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 b="1">
          <a:solidFill>
            <a:srgbClr val="006600"/>
          </a:solidFill>
          <a:latin typeface="Arial" charset="0"/>
          <a:ea typeface="標楷體" pitchFamily="65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 b="1">
          <a:solidFill>
            <a:srgbClr val="006600"/>
          </a:solidFill>
          <a:latin typeface="Arial" charset="0"/>
          <a:ea typeface="標楷體" pitchFamily="65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 b="1">
          <a:solidFill>
            <a:srgbClr val="006600"/>
          </a:solidFill>
          <a:latin typeface="Arial" charset="0"/>
          <a:ea typeface="標楷體" pitchFamily="65" charset="-12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imes New Roman" pitchFamily="18" charset="0"/>
          <a:ea typeface="新細明體" pitchFamily="18" charset="-12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imes New Roman" pitchFamily="18" charset="0"/>
          <a:ea typeface="新細明體" pitchFamily="18" charset="-12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imes New Roman" pitchFamily="18" charset="0"/>
          <a:ea typeface="新細明體" pitchFamily="18" charset="-12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Arial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Arial" charset="0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Arial" charset="0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Arial" charset="0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Arial" charset="0"/>
          <a:ea typeface="+mn-e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標題 1"/>
          <p:cNvSpPr>
            <a:spLocks noGrp="1"/>
          </p:cNvSpPr>
          <p:nvPr>
            <p:ph type="ctrTitle"/>
          </p:nvPr>
        </p:nvSpPr>
        <p:spPr>
          <a:xfrm>
            <a:off x="428596" y="2714620"/>
            <a:ext cx="8059737" cy="3571900"/>
          </a:xfrm>
        </p:spPr>
        <p:txBody>
          <a:bodyPr/>
          <a:lstStyle/>
          <a:p>
            <a:pPr eaLnBrk="1" hangingPunct="1"/>
            <a:r>
              <a:rPr lang="zh-TW" altLang="en-US" sz="4800" dirty="0" smtClean="0">
                <a:latin typeface="Constantia" pitchFamily="18" charset="0"/>
                <a:ea typeface="標楷體" pitchFamily="65" charset="-120"/>
              </a:rPr>
              <a:t>志願服務發展趨勢</a:t>
            </a:r>
            <a:r>
              <a:rPr lang="zh-TW" altLang="en-US" sz="4800" dirty="0" smtClean="0">
                <a:solidFill>
                  <a:srgbClr val="003300"/>
                </a:solidFill>
                <a:latin typeface="Constantia" pitchFamily="18" charset="0"/>
                <a:ea typeface="標楷體" pitchFamily="65" charset="-120"/>
              </a:rPr>
              <a:t> </a:t>
            </a:r>
            <a:br>
              <a:rPr lang="zh-TW" altLang="en-US" sz="4800" dirty="0" smtClean="0">
                <a:solidFill>
                  <a:srgbClr val="003300"/>
                </a:solidFill>
                <a:latin typeface="Constantia" pitchFamily="18" charset="0"/>
                <a:ea typeface="標楷體" pitchFamily="65" charset="-120"/>
              </a:rPr>
            </a:br>
            <a:r>
              <a:rPr lang="zh-TW" altLang="en-US" sz="4800" dirty="0" smtClean="0">
                <a:solidFill>
                  <a:srgbClr val="FF0066"/>
                </a:solidFill>
                <a:latin typeface="Constantia" pitchFamily="18" charset="0"/>
                <a:ea typeface="標楷體" pitchFamily="65" charset="-120"/>
              </a:rPr>
              <a:t>為自己活 替別人想</a:t>
            </a:r>
            <a:r>
              <a:rPr lang="zh-TW" altLang="en-US" sz="4800" dirty="0" smtClean="0">
                <a:solidFill>
                  <a:srgbClr val="003300"/>
                </a:solidFill>
                <a:latin typeface="Constantia" pitchFamily="18" charset="0"/>
                <a:ea typeface="標楷體" pitchFamily="65" charset="-120"/>
              </a:rPr>
              <a:t>  </a:t>
            </a:r>
            <a:br>
              <a:rPr lang="zh-TW" altLang="en-US" sz="4800" dirty="0" smtClean="0">
                <a:solidFill>
                  <a:srgbClr val="003300"/>
                </a:solidFill>
                <a:latin typeface="Constantia" pitchFamily="18" charset="0"/>
                <a:ea typeface="標楷體" pitchFamily="65" charset="-120"/>
              </a:rPr>
            </a:br>
            <a:r>
              <a:rPr lang="zh-TW" altLang="en-US" sz="4800" dirty="0" smtClean="0">
                <a:solidFill>
                  <a:srgbClr val="003300"/>
                </a:solidFill>
                <a:latin typeface="Constantia" pitchFamily="18" charset="0"/>
                <a:ea typeface="標楷體" pitchFamily="65" charset="-120"/>
              </a:rPr>
              <a:t>                                 </a:t>
            </a:r>
            <a:r>
              <a:rPr lang="zh-TW" altLang="en-US" sz="3600" dirty="0" smtClean="0">
                <a:solidFill>
                  <a:srgbClr val="003300"/>
                </a:solidFill>
                <a:latin typeface="Constantia" pitchFamily="18" charset="0"/>
                <a:ea typeface="標楷體" pitchFamily="65" charset="-120"/>
              </a:rPr>
              <a:t>謝東宏</a:t>
            </a:r>
            <a:r>
              <a:rPr lang="en-US" altLang="zh-TW" sz="3600" dirty="0" smtClean="0">
                <a:solidFill>
                  <a:srgbClr val="003300"/>
                </a:solidFill>
                <a:latin typeface="Constantia" pitchFamily="18" charset="0"/>
                <a:ea typeface="標楷體" pitchFamily="65" charset="-120"/>
              </a:rPr>
              <a:t/>
            </a:r>
            <a:br>
              <a:rPr lang="en-US" altLang="zh-TW" sz="3600" dirty="0" smtClean="0">
                <a:solidFill>
                  <a:srgbClr val="003300"/>
                </a:solidFill>
                <a:latin typeface="Constantia" pitchFamily="18" charset="0"/>
                <a:ea typeface="標楷體" pitchFamily="65" charset="-120"/>
              </a:rPr>
            </a:br>
            <a:r>
              <a:rPr lang="en-US" altLang="zh-TW" sz="3600" dirty="0" smtClean="0">
                <a:solidFill>
                  <a:srgbClr val="003300"/>
                </a:solidFill>
                <a:latin typeface="Constantia" pitchFamily="18" charset="0"/>
                <a:ea typeface="標楷體" pitchFamily="65" charset="-120"/>
              </a:rPr>
              <a:t>                                       </a:t>
            </a:r>
            <a:r>
              <a:rPr lang="zh-TW" altLang="en-US" sz="2400" dirty="0" smtClean="0">
                <a:solidFill>
                  <a:srgbClr val="003300"/>
                </a:solidFill>
                <a:latin typeface="Constantia" pitchFamily="18" charset="0"/>
                <a:ea typeface="標楷體" pitchFamily="65" charset="-120"/>
              </a:rPr>
              <a:t>保德信青少年基金會董事</a:t>
            </a:r>
            <a:r>
              <a:rPr lang="en-US" altLang="zh-TW" sz="2400" dirty="0" smtClean="0">
                <a:solidFill>
                  <a:srgbClr val="003300"/>
                </a:solidFill>
                <a:latin typeface="Constantia" pitchFamily="18" charset="0"/>
                <a:ea typeface="標楷體" pitchFamily="65" charset="-120"/>
              </a:rPr>
              <a:t/>
            </a:r>
            <a:br>
              <a:rPr lang="en-US" altLang="zh-TW" sz="2400" dirty="0" smtClean="0">
                <a:solidFill>
                  <a:srgbClr val="003300"/>
                </a:solidFill>
                <a:latin typeface="Constantia" pitchFamily="18" charset="0"/>
                <a:ea typeface="標楷體" pitchFamily="65" charset="-120"/>
              </a:rPr>
            </a:br>
            <a:r>
              <a:rPr lang="en-US" altLang="zh-TW" sz="2400" dirty="0" smtClean="0">
                <a:solidFill>
                  <a:srgbClr val="003300"/>
                </a:solidFill>
                <a:latin typeface="Constantia" pitchFamily="18" charset="0"/>
                <a:ea typeface="標楷體" pitchFamily="65" charset="-120"/>
              </a:rPr>
              <a:t>                                                  Run</a:t>
            </a:r>
            <a:r>
              <a:rPr lang="zh-TW" altLang="en-US" sz="2400" dirty="0" smtClean="0">
                <a:solidFill>
                  <a:srgbClr val="003300"/>
                </a:solidFill>
                <a:latin typeface="Constantia" pitchFamily="18" charset="0"/>
                <a:ea typeface="標楷體" pitchFamily="65" charset="-120"/>
              </a:rPr>
              <a:t>點子社會設計平台發起人</a:t>
            </a:r>
          </a:p>
        </p:txBody>
      </p:sp>
      <p:sp>
        <p:nvSpPr>
          <p:cNvPr id="4100" name="投影片編號版面配置區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CA1F69C-1740-4F06-AE09-23DC734FA692}" type="slidenum">
              <a:rPr lang="en-US" altLang="zh-TW" smtClean="0"/>
              <a:pPr/>
              <a:t>1</a:t>
            </a:fld>
            <a:endParaRPr lang="en-US" altLang="zh-TW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39750" y="765175"/>
            <a:ext cx="8604250" cy="863600"/>
          </a:xfrm>
        </p:spPr>
        <p:txBody>
          <a:bodyPr/>
          <a:lstStyle/>
          <a:p>
            <a:pPr algn="l"/>
            <a:r>
              <a:rPr lang="zh-TW" altLang="en-US" sz="3600" smtClean="0">
                <a:latin typeface="Constantia" pitchFamily="18" charset="0"/>
                <a:ea typeface="標楷體" pitchFamily="65" charset="-120"/>
              </a:rPr>
              <a:t>壹、從傳統的熱心公益到近代的志願服務</a:t>
            </a:r>
          </a:p>
        </p:txBody>
      </p:sp>
      <p:sp>
        <p:nvSpPr>
          <p:cNvPr id="5123" name="Rectangle 17"/>
          <p:cNvSpPr>
            <a:spLocks noChangeArrowheads="1"/>
          </p:cNvSpPr>
          <p:nvPr/>
        </p:nvSpPr>
        <p:spPr bwMode="auto">
          <a:xfrm>
            <a:off x="684213" y="1773238"/>
            <a:ext cx="8064500" cy="436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zh-TW" altLang="en-US" sz="2800">
                <a:solidFill>
                  <a:srgbClr val="006600"/>
                </a:solidFill>
                <a:latin typeface="標楷體" pitchFamily="65" charset="-120"/>
                <a:ea typeface="標楷體" pitchFamily="65" charset="-120"/>
              </a:rPr>
              <a:t>    民國</a:t>
            </a:r>
            <a:r>
              <a:rPr lang="en-US" altLang="zh-TW" sz="2800">
                <a:solidFill>
                  <a:srgbClr val="006600"/>
                </a:solidFill>
                <a:latin typeface="標楷體" pitchFamily="65" charset="-120"/>
                <a:ea typeface="標楷體" pitchFamily="65" charset="-120"/>
              </a:rPr>
              <a:t>90</a:t>
            </a:r>
            <a:r>
              <a:rPr lang="zh-TW" altLang="en-US" sz="2800">
                <a:solidFill>
                  <a:srgbClr val="006600"/>
                </a:solidFill>
                <a:latin typeface="標楷體" pitchFamily="65" charset="-120"/>
                <a:ea typeface="標楷體" pitchFamily="65" charset="-120"/>
              </a:rPr>
              <a:t>年公佈施行的志願服務法</a:t>
            </a:r>
          </a:p>
          <a:p>
            <a:r>
              <a:rPr lang="en-US" altLang="zh-TW" sz="2800">
                <a:solidFill>
                  <a:srgbClr val="006600"/>
                </a:solidFill>
                <a:latin typeface="標楷體" pitchFamily="65" charset="-120"/>
                <a:ea typeface="標楷體" pitchFamily="65" charset="-120"/>
              </a:rPr>
              <a:t>    </a:t>
            </a:r>
            <a:r>
              <a:rPr lang="zh-TW" altLang="en-US" sz="2800">
                <a:solidFill>
                  <a:srgbClr val="006600"/>
                </a:solidFill>
                <a:latin typeface="標楷體" pitchFamily="65" charset="-120"/>
                <a:ea typeface="標楷體" pitchFamily="65" charset="-120"/>
              </a:rPr>
              <a:t>是台灣志願服務進程的重要分水嶺</a:t>
            </a:r>
          </a:p>
          <a:p>
            <a:endParaRPr lang="zh-TW" altLang="en-US" sz="2800">
              <a:solidFill>
                <a:srgbClr val="006600"/>
              </a:solidFill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2800">
                <a:solidFill>
                  <a:srgbClr val="006600"/>
                </a:solidFill>
                <a:latin typeface="標楷體" pitchFamily="65" charset="-120"/>
                <a:ea typeface="標楷體" pitchFamily="65" charset="-120"/>
              </a:rPr>
              <a:t>    </a:t>
            </a:r>
            <a:r>
              <a:rPr lang="en-US" altLang="zh-TW" sz="2800">
                <a:solidFill>
                  <a:srgbClr val="006600"/>
                </a:solidFill>
                <a:latin typeface="標楷體" pitchFamily="65" charset="-120"/>
                <a:ea typeface="標楷體" pitchFamily="65" charset="-120"/>
              </a:rPr>
              <a:t>1.</a:t>
            </a:r>
            <a:r>
              <a:rPr lang="zh-TW" altLang="en-US" sz="2800">
                <a:solidFill>
                  <a:srgbClr val="006600"/>
                </a:solidFill>
                <a:latin typeface="標楷體" pitchFamily="65" charset="-120"/>
                <a:ea typeface="標楷體" pitchFamily="65" charset="-120"/>
              </a:rPr>
              <a:t>服務的核心：     「人」</a:t>
            </a:r>
          </a:p>
          <a:p>
            <a:r>
              <a:rPr lang="zh-TW" altLang="en-US" sz="2800">
                <a:solidFill>
                  <a:srgbClr val="006600"/>
                </a:solidFill>
                <a:latin typeface="標楷體" pitchFamily="65" charset="-120"/>
                <a:ea typeface="標楷體" pitchFamily="65" charset="-120"/>
              </a:rPr>
              <a:t>    </a:t>
            </a:r>
          </a:p>
          <a:p>
            <a:r>
              <a:rPr lang="zh-TW" altLang="en-US" sz="2800">
                <a:solidFill>
                  <a:srgbClr val="006600"/>
                </a:solidFill>
                <a:latin typeface="標楷體" pitchFamily="65" charset="-120"/>
                <a:ea typeface="標楷體" pitchFamily="65" charset="-120"/>
              </a:rPr>
              <a:t>       </a:t>
            </a:r>
          </a:p>
          <a:p>
            <a:r>
              <a:rPr lang="zh-TW" altLang="en-US" sz="2800">
                <a:solidFill>
                  <a:srgbClr val="006600"/>
                </a:solidFill>
                <a:latin typeface="標楷體" pitchFamily="65" charset="-120"/>
                <a:ea typeface="標楷體" pitchFamily="65" charset="-120"/>
              </a:rPr>
              <a:t>    </a:t>
            </a:r>
            <a:r>
              <a:rPr lang="en-US" altLang="zh-TW" sz="2800">
                <a:solidFill>
                  <a:srgbClr val="006600"/>
                </a:solidFill>
                <a:latin typeface="標楷體" pitchFamily="65" charset="-120"/>
                <a:ea typeface="標楷體" pitchFamily="65" charset="-120"/>
              </a:rPr>
              <a:t>2.</a:t>
            </a:r>
            <a:r>
              <a:rPr lang="zh-TW" altLang="en-US" sz="2800">
                <a:solidFill>
                  <a:srgbClr val="006600"/>
                </a:solidFill>
                <a:latin typeface="標楷體" pitchFamily="65" charset="-120"/>
                <a:ea typeface="標楷體" pitchFamily="65" charset="-120"/>
              </a:rPr>
              <a:t>服務的核心價值：「分享」</a:t>
            </a:r>
          </a:p>
          <a:p>
            <a:endParaRPr lang="zh-TW" altLang="en-US" sz="2800">
              <a:solidFill>
                <a:srgbClr val="006600"/>
              </a:solidFill>
              <a:latin typeface="標楷體" pitchFamily="65" charset="-120"/>
              <a:ea typeface="標楷體" pitchFamily="65" charset="-120"/>
            </a:endParaRPr>
          </a:p>
          <a:p>
            <a:endParaRPr lang="zh-TW" altLang="en-US" sz="2800">
              <a:solidFill>
                <a:srgbClr val="006600"/>
              </a:solidFill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2800">
                <a:solidFill>
                  <a:srgbClr val="006600"/>
                </a:solidFill>
                <a:latin typeface="標楷體" pitchFamily="65" charset="-120"/>
                <a:ea typeface="標楷體" pitchFamily="65" charset="-120"/>
              </a:rPr>
              <a:t>    </a:t>
            </a:r>
            <a:r>
              <a:rPr lang="en-US" altLang="zh-TW" sz="2800">
                <a:solidFill>
                  <a:srgbClr val="006600"/>
                </a:solidFill>
                <a:latin typeface="標楷體" pitchFamily="65" charset="-120"/>
                <a:ea typeface="標楷體" pitchFamily="65" charset="-120"/>
              </a:rPr>
              <a:t>3.</a:t>
            </a:r>
            <a:r>
              <a:rPr lang="zh-TW" altLang="en-US" sz="2800">
                <a:solidFill>
                  <a:srgbClr val="006600"/>
                </a:solidFill>
                <a:latin typeface="標楷體" pitchFamily="65" charset="-120"/>
                <a:ea typeface="標楷體" pitchFamily="65" charset="-120"/>
              </a:rPr>
              <a:t>服務的本質：  「人的服務」</a:t>
            </a:r>
          </a:p>
        </p:txBody>
      </p:sp>
      <p:sp>
        <p:nvSpPr>
          <p:cNvPr id="5124" name="AutoShape 5"/>
          <p:cNvSpPr>
            <a:spLocks noChangeArrowheads="1"/>
          </p:cNvSpPr>
          <p:nvPr/>
        </p:nvSpPr>
        <p:spPr bwMode="auto">
          <a:xfrm>
            <a:off x="5148263" y="3644900"/>
            <a:ext cx="431800" cy="647700"/>
          </a:xfrm>
          <a:prstGeom prst="downArrow">
            <a:avLst>
              <a:gd name="adj1" fmla="val 50000"/>
              <a:gd name="adj2" fmla="val 37500"/>
            </a:avLst>
          </a:prstGeom>
          <a:solidFill>
            <a:srgbClr val="FF99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 sz="1800">
              <a:latin typeface="Arial" charset="0"/>
            </a:endParaRPr>
          </a:p>
        </p:txBody>
      </p:sp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5148263" y="4941888"/>
            <a:ext cx="431800" cy="647700"/>
          </a:xfrm>
          <a:prstGeom prst="downArrow">
            <a:avLst>
              <a:gd name="adj1" fmla="val 50000"/>
              <a:gd name="adj2" fmla="val 37500"/>
            </a:avLst>
          </a:prstGeom>
          <a:solidFill>
            <a:srgbClr val="FF99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 sz="1800">
              <a:latin typeface="Arial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6" name="Group 4"/>
          <p:cNvGrpSpPr>
            <a:grpSpLocks/>
          </p:cNvGrpSpPr>
          <p:nvPr/>
        </p:nvGrpSpPr>
        <p:grpSpPr bwMode="auto">
          <a:xfrm>
            <a:off x="827088" y="2997200"/>
            <a:ext cx="7418387" cy="3159125"/>
            <a:chOff x="521" y="1888"/>
            <a:chExt cx="4673" cy="1990"/>
          </a:xfrm>
        </p:grpSpPr>
        <p:grpSp>
          <p:nvGrpSpPr>
            <p:cNvPr id="6148" name="Group 5"/>
            <p:cNvGrpSpPr>
              <a:grpSpLocks/>
            </p:cNvGrpSpPr>
            <p:nvPr/>
          </p:nvGrpSpPr>
          <p:grpSpPr bwMode="auto">
            <a:xfrm>
              <a:off x="567" y="1888"/>
              <a:ext cx="1633" cy="1361"/>
              <a:chOff x="930" y="1888"/>
              <a:chExt cx="1633" cy="1361"/>
            </a:xfrm>
          </p:grpSpPr>
          <p:sp>
            <p:nvSpPr>
              <p:cNvPr id="6156" name="AutoShape 6"/>
              <p:cNvSpPr>
                <a:spLocks noChangeArrowheads="1"/>
              </p:cNvSpPr>
              <p:nvPr/>
            </p:nvSpPr>
            <p:spPr bwMode="auto">
              <a:xfrm>
                <a:off x="930" y="1888"/>
                <a:ext cx="1633" cy="1361"/>
              </a:xfrm>
              <a:prstGeom prst="rightArrow">
                <a:avLst>
                  <a:gd name="adj1" fmla="val 50000"/>
                  <a:gd name="adj2" fmla="val 29996"/>
                </a:avLst>
              </a:prstGeom>
              <a:solidFill>
                <a:srgbClr val="008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zh-TW" altLang="en-US"/>
              </a:p>
            </p:txBody>
          </p:sp>
          <p:sp>
            <p:nvSpPr>
              <p:cNvPr id="6157" name="Rectangle 7"/>
              <p:cNvSpPr>
                <a:spLocks noChangeArrowheads="1"/>
              </p:cNvSpPr>
              <p:nvPr/>
            </p:nvSpPr>
            <p:spPr bwMode="auto">
              <a:xfrm>
                <a:off x="1020" y="2205"/>
                <a:ext cx="1406" cy="7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eaLnBrk="0" hangingPunct="0"/>
                <a:r>
                  <a:rPr lang="zh-TW" altLang="en-US" sz="4000" b="1">
                    <a:solidFill>
                      <a:srgbClr val="FFFF00"/>
                    </a:solidFill>
                    <a:latin typeface="Constantia" pitchFamily="18" charset="0"/>
                    <a:ea typeface="標楷體" pitchFamily="65" charset="-120"/>
                  </a:rPr>
                  <a:t>興趣專長</a:t>
                </a:r>
              </a:p>
            </p:txBody>
          </p:sp>
        </p:grpSp>
        <p:grpSp>
          <p:nvGrpSpPr>
            <p:cNvPr id="6149" name="Group 8"/>
            <p:cNvGrpSpPr>
              <a:grpSpLocks/>
            </p:cNvGrpSpPr>
            <p:nvPr/>
          </p:nvGrpSpPr>
          <p:grpSpPr bwMode="auto">
            <a:xfrm>
              <a:off x="3334" y="1888"/>
              <a:ext cx="1860" cy="1361"/>
              <a:chOff x="2925" y="1888"/>
              <a:chExt cx="1860" cy="1361"/>
            </a:xfrm>
          </p:grpSpPr>
          <p:sp>
            <p:nvSpPr>
              <p:cNvPr id="6154" name="AutoShape 9"/>
              <p:cNvSpPr>
                <a:spLocks noChangeArrowheads="1"/>
              </p:cNvSpPr>
              <p:nvPr/>
            </p:nvSpPr>
            <p:spPr bwMode="auto">
              <a:xfrm>
                <a:off x="2925" y="1888"/>
                <a:ext cx="1860" cy="1361"/>
              </a:xfrm>
              <a:prstGeom prst="leftArrow">
                <a:avLst>
                  <a:gd name="adj1" fmla="val 50000"/>
                  <a:gd name="adj2" fmla="val 34166"/>
                </a:avLst>
              </a:prstGeom>
              <a:solidFill>
                <a:srgbClr val="008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zh-TW" altLang="en-US"/>
              </a:p>
            </p:txBody>
          </p:sp>
          <p:sp>
            <p:nvSpPr>
              <p:cNvPr id="6155" name="Rectangle 10"/>
              <p:cNvSpPr>
                <a:spLocks noChangeArrowheads="1"/>
              </p:cNvSpPr>
              <p:nvPr/>
            </p:nvSpPr>
            <p:spPr bwMode="auto">
              <a:xfrm>
                <a:off x="3334" y="2166"/>
                <a:ext cx="1406" cy="7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eaLnBrk="0" hangingPunct="0"/>
                <a:r>
                  <a:rPr lang="zh-TW" altLang="en-US" sz="4000" b="1">
                    <a:solidFill>
                      <a:srgbClr val="FFFF00"/>
                    </a:solidFill>
                    <a:latin typeface="Constantia" pitchFamily="18" charset="0"/>
                    <a:ea typeface="標楷體" pitchFamily="65" charset="-120"/>
                  </a:rPr>
                  <a:t>受助期待</a:t>
                </a:r>
              </a:p>
            </p:txBody>
          </p:sp>
        </p:grpSp>
        <p:sp>
          <p:nvSpPr>
            <p:cNvPr id="6150" name="Rectangle 11"/>
            <p:cNvSpPr>
              <a:spLocks noChangeArrowheads="1"/>
            </p:cNvSpPr>
            <p:nvPr/>
          </p:nvSpPr>
          <p:spPr bwMode="auto">
            <a:xfrm>
              <a:off x="521" y="3158"/>
              <a:ext cx="1905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eaLnBrk="0" hangingPunct="0"/>
              <a:r>
                <a:rPr lang="zh-TW" altLang="en-US" sz="4000" b="1">
                  <a:latin typeface="Constantia" pitchFamily="18" charset="0"/>
                  <a:ea typeface="標楷體" pitchFamily="65" charset="-120"/>
                </a:rPr>
                <a:t>服務的供給</a:t>
              </a:r>
            </a:p>
          </p:txBody>
        </p:sp>
        <p:sp>
          <p:nvSpPr>
            <p:cNvPr id="6151" name="Rectangle 12"/>
            <p:cNvSpPr>
              <a:spLocks noChangeArrowheads="1"/>
            </p:cNvSpPr>
            <p:nvPr/>
          </p:nvSpPr>
          <p:spPr bwMode="auto">
            <a:xfrm>
              <a:off x="3334" y="3067"/>
              <a:ext cx="1769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eaLnBrk="0" hangingPunct="0"/>
              <a:r>
                <a:rPr lang="zh-TW" altLang="en-US" sz="4000" b="1">
                  <a:latin typeface="Constantia" pitchFamily="18" charset="0"/>
                  <a:ea typeface="標楷體" pitchFamily="65" charset="-120"/>
                </a:rPr>
                <a:t>服務的需求</a:t>
              </a:r>
            </a:p>
          </p:txBody>
        </p:sp>
        <p:sp>
          <p:nvSpPr>
            <p:cNvPr id="6152" name="AutoShape 13"/>
            <p:cNvSpPr>
              <a:spLocks noChangeArrowheads="1"/>
            </p:cNvSpPr>
            <p:nvPr/>
          </p:nvSpPr>
          <p:spPr bwMode="auto">
            <a:xfrm>
              <a:off x="2200" y="2160"/>
              <a:ext cx="1088" cy="99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5043 w 21600"/>
                <a:gd name="T13" fmla="*/ 2273 h 21600"/>
                <a:gd name="T14" fmla="*/ 16557 w 21600"/>
                <a:gd name="T15" fmla="*/ 13679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0860" y="2187"/>
                  </a:moveTo>
                  <a:cubicBezTo>
                    <a:pt x="10451" y="1746"/>
                    <a:pt x="9529" y="1018"/>
                    <a:pt x="9015" y="730"/>
                  </a:cubicBezTo>
                  <a:cubicBezTo>
                    <a:pt x="7865" y="152"/>
                    <a:pt x="6685" y="0"/>
                    <a:pt x="5415" y="0"/>
                  </a:cubicBezTo>
                  <a:cubicBezTo>
                    <a:pt x="4175" y="152"/>
                    <a:pt x="2995" y="575"/>
                    <a:pt x="1967" y="1305"/>
                  </a:cubicBezTo>
                  <a:cubicBezTo>
                    <a:pt x="1150" y="2187"/>
                    <a:pt x="575" y="3222"/>
                    <a:pt x="242" y="4220"/>
                  </a:cubicBezTo>
                  <a:cubicBezTo>
                    <a:pt x="0" y="5410"/>
                    <a:pt x="242" y="6560"/>
                    <a:pt x="575" y="7597"/>
                  </a:cubicBezTo>
                  <a:lnTo>
                    <a:pt x="10860" y="21600"/>
                  </a:lnTo>
                  <a:lnTo>
                    <a:pt x="20995" y="7597"/>
                  </a:lnTo>
                  <a:cubicBezTo>
                    <a:pt x="21480" y="6560"/>
                    <a:pt x="21600" y="5410"/>
                    <a:pt x="21480" y="4220"/>
                  </a:cubicBezTo>
                  <a:cubicBezTo>
                    <a:pt x="21115" y="3222"/>
                    <a:pt x="20420" y="2187"/>
                    <a:pt x="19632" y="1305"/>
                  </a:cubicBezTo>
                  <a:cubicBezTo>
                    <a:pt x="18575" y="575"/>
                    <a:pt x="17425" y="152"/>
                    <a:pt x="16275" y="0"/>
                  </a:cubicBezTo>
                  <a:cubicBezTo>
                    <a:pt x="15005" y="0"/>
                    <a:pt x="13735" y="152"/>
                    <a:pt x="12705" y="730"/>
                  </a:cubicBezTo>
                  <a:cubicBezTo>
                    <a:pt x="12176" y="1018"/>
                    <a:pt x="11254" y="1746"/>
                    <a:pt x="10860" y="2187"/>
                  </a:cubicBezTo>
                  <a:close/>
                </a:path>
              </a:pathLst>
            </a:custGeom>
            <a:solidFill>
              <a:srgbClr val="FF99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6153" name="Rectangle 14"/>
            <p:cNvSpPr>
              <a:spLocks noChangeArrowheads="1"/>
            </p:cNvSpPr>
            <p:nvPr/>
          </p:nvSpPr>
          <p:spPr bwMode="auto">
            <a:xfrm>
              <a:off x="2109" y="2205"/>
              <a:ext cx="1451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eaLnBrk="0" hangingPunct="0"/>
              <a:r>
                <a:rPr lang="zh-TW" altLang="en-US" sz="4000" b="1">
                  <a:latin typeface="Constantia" pitchFamily="18" charset="0"/>
                  <a:ea typeface="標楷體" pitchFamily="65" charset="-120"/>
                </a:rPr>
                <a:t>   志願 </a:t>
              </a:r>
              <a:br>
                <a:rPr lang="zh-TW" altLang="en-US" sz="4000" b="1">
                  <a:latin typeface="Constantia" pitchFamily="18" charset="0"/>
                  <a:ea typeface="標楷體" pitchFamily="65" charset="-120"/>
                </a:rPr>
              </a:br>
              <a:r>
                <a:rPr lang="zh-TW" altLang="en-US" sz="4000" b="1">
                  <a:latin typeface="Constantia" pitchFamily="18" charset="0"/>
                  <a:ea typeface="標楷體" pitchFamily="65" charset="-120"/>
                </a:rPr>
                <a:t>   服務    </a:t>
              </a:r>
            </a:p>
          </p:txBody>
        </p:sp>
      </p:grpSp>
      <p:sp>
        <p:nvSpPr>
          <p:cNvPr id="6147" name="Rectangle 15"/>
          <p:cNvSpPr>
            <a:spLocks noGrp="1" noChangeArrowheads="1"/>
          </p:cNvSpPr>
          <p:nvPr>
            <p:ph type="title" idx="4294967295"/>
          </p:nvPr>
        </p:nvSpPr>
        <p:spPr>
          <a:xfrm>
            <a:off x="684213" y="846138"/>
            <a:ext cx="8459787" cy="1143000"/>
          </a:xfrm>
          <a:noFill/>
        </p:spPr>
        <p:txBody>
          <a:bodyPr/>
          <a:lstStyle/>
          <a:p>
            <a:pPr algn="l"/>
            <a:r>
              <a:rPr lang="zh-TW" altLang="en-US" b="0" smtClean="0">
                <a:latin typeface="Constantia" pitchFamily="18" charset="0"/>
                <a:ea typeface="標楷體" pitchFamily="65" charset="-120"/>
              </a:rPr>
              <a:t>貳、志願服務是</a:t>
            </a:r>
            <a:br>
              <a:rPr lang="zh-TW" altLang="en-US" b="0" smtClean="0">
                <a:latin typeface="Constantia" pitchFamily="18" charset="0"/>
                <a:ea typeface="標楷體" pitchFamily="65" charset="-120"/>
              </a:rPr>
            </a:br>
            <a:r>
              <a:rPr lang="zh-TW" altLang="en-US" b="0" smtClean="0">
                <a:latin typeface="Constantia" pitchFamily="18" charset="0"/>
                <a:ea typeface="標楷體" pitchFamily="65" charset="-120"/>
              </a:rPr>
              <a:t>        一種由</a:t>
            </a:r>
            <a:r>
              <a:rPr lang="zh-TW" altLang="en-US" u="sng" smtClean="0">
                <a:latin typeface="Constantia" pitchFamily="18" charset="0"/>
                <a:ea typeface="標楷體" pitchFamily="65" charset="-120"/>
              </a:rPr>
              <a:t>現實</a:t>
            </a:r>
            <a:r>
              <a:rPr lang="zh-TW" altLang="en-US" b="0" smtClean="0">
                <a:latin typeface="Constantia" pitchFamily="18" charset="0"/>
                <a:ea typeface="標楷體" pitchFamily="65" charset="-120"/>
              </a:rPr>
              <a:t>通往</a:t>
            </a:r>
            <a:r>
              <a:rPr lang="zh-TW" altLang="en-US" u="sng" smtClean="0">
                <a:latin typeface="Constantia" pitchFamily="18" charset="0"/>
                <a:ea typeface="標楷體" pitchFamily="65" charset="-120"/>
              </a:rPr>
              <a:t>夢想</a:t>
            </a:r>
            <a:r>
              <a:rPr lang="zh-TW" altLang="en-US" b="0" smtClean="0">
                <a:latin typeface="Constantia" pitchFamily="18" charset="0"/>
                <a:ea typeface="標楷體" pitchFamily="65" charset="-120"/>
              </a:rPr>
              <a:t>的過程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258888" y="2420938"/>
            <a:ext cx="7199312" cy="3675062"/>
          </a:xfrm>
        </p:spPr>
        <p:txBody>
          <a:bodyPr/>
          <a:lstStyle/>
          <a:p>
            <a:r>
              <a:rPr lang="zh-TW" altLang="en-US" smtClean="0">
                <a:solidFill>
                  <a:srgbClr val="006600"/>
                </a:solidFill>
                <a:latin typeface="Constantia" pitchFamily="18" charset="0"/>
                <a:ea typeface="標楷體" pitchFamily="65" charset="-120"/>
              </a:rPr>
              <a:t> 志願服務裡有</a:t>
            </a:r>
            <a:r>
              <a:rPr lang="zh-TW" altLang="en-US" b="1" smtClean="0">
                <a:solidFill>
                  <a:srgbClr val="FF0066"/>
                </a:solidFill>
                <a:latin typeface="Constantia" pitchFamily="18" charset="0"/>
                <a:ea typeface="標楷體" pitchFamily="65" charset="-120"/>
              </a:rPr>
              <a:t>陪伴</a:t>
            </a:r>
            <a:r>
              <a:rPr lang="zh-TW" altLang="en-US" smtClean="0">
                <a:latin typeface="Constantia" pitchFamily="18" charset="0"/>
                <a:ea typeface="標楷體" pitchFamily="65" charset="-120"/>
              </a:rPr>
              <a:t>    </a:t>
            </a:r>
          </a:p>
        </p:txBody>
      </p:sp>
      <p:sp>
        <p:nvSpPr>
          <p:cNvPr id="7171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609600"/>
            <a:ext cx="7772400" cy="874713"/>
          </a:xfrm>
          <a:noFill/>
        </p:spPr>
        <p:txBody>
          <a:bodyPr/>
          <a:lstStyle/>
          <a:p>
            <a:pPr algn="l"/>
            <a:r>
              <a:rPr lang="zh-TW" altLang="en-US" sz="4000" b="0" smtClean="0">
                <a:latin typeface="Constantia" pitchFamily="18" charset="0"/>
                <a:ea typeface="標楷體" pitchFamily="65" charset="-120"/>
              </a:rPr>
              <a:t>一、從切身關心的議題出發</a:t>
            </a:r>
          </a:p>
        </p:txBody>
      </p:sp>
      <p:sp>
        <p:nvSpPr>
          <p:cNvPr id="7172" name="Rectangle 11"/>
          <p:cNvSpPr>
            <a:spLocks noChangeArrowheads="1"/>
          </p:cNvSpPr>
          <p:nvPr/>
        </p:nvSpPr>
        <p:spPr bwMode="auto">
          <a:xfrm>
            <a:off x="1476375" y="1412875"/>
            <a:ext cx="7380288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zh-TW" altLang="en-US" sz="2800">
                <a:solidFill>
                  <a:srgbClr val="006600"/>
                </a:solidFill>
                <a:latin typeface="標楷體" pitchFamily="65" charset="-120"/>
                <a:ea typeface="標楷體" pitchFamily="65" charset="-120"/>
              </a:rPr>
              <a:t>   「別人不做的事</a:t>
            </a:r>
            <a:r>
              <a:rPr lang="en-US" altLang="zh-TW" sz="2800">
                <a:solidFill>
                  <a:srgbClr val="006600"/>
                </a:solidFill>
                <a:latin typeface="標楷體" pitchFamily="65" charset="-120"/>
                <a:ea typeface="標楷體" pitchFamily="65" charset="-120"/>
              </a:rPr>
              <a:t>,</a:t>
            </a:r>
            <a:r>
              <a:rPr lang="zh-TW" altLang="en-US" sz="2800">
                <a:solidFill>
                  <a:srgbClr val="006600"/>
                </a:solidFill>
                <a:latin typeface="標楷體" pitchFamily="65" charset="-120"/>
                <a:ea typeface="標楷體" pitchFamily="65" charset="-120"/>
              </a:rPr>
              <a:t>由我們來做</a:t>
            </a:r>
            <a:r>
              <a:rPr lang="en-US" altLang="zh-TW" sz="2800">
                <a:solidFill>
                  <a:srgbClr val="006600"/>
                </a:solidFill>
                <a:latin typeface="標楷體" pitchFamily="65" charset="-120"/>
                <a:ea typeface="標楷體" pitchFamily="65" charset="-120"/>
              </a:rPr>
              <a:t>!</a:t>
            </a:r>
            <a:r>
              <a:rPr lang="zh-TW" altLang="en-US" sz="2800">
                <a:solidFill>
                  <a:srgbClr val="006600"/>
                </a:solidFill>
                <a:latin typeface="標楷體" pitchFamily="65" charset="-120"/>
                <a:ea typeface="標楷體" pitchFamily="65" charset="-120"/>
              </a:rPr>
              <a:t>」</a:t>
            </a:r>
            <a:endParaRPr lang="en-US" altLang="zh-TW" sz="2800">
              <a:solidFill>
                <a:srgbClr val="006600"/>
              </a:solidFill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2800">
                <a:solidFill>
                  <a:srgbClr val="006600"/>
                </a:solidFill>
                <a:latin typeface="標楷體" pitchFamily="65" charset="-120"/>
                <a:ea typeface="標楷體" pitchFamily="65" charset="-120"/>
              </a:rPr>
              <a:t> </a:t>
            </a:r>
            <a:r>
              <a:rPr lang="en-US" sz="2800">
                <a:solidFill>
                  <a:srgbClr val="006600"/>
                </a:solidFill>
                <a:latin typeface="標楷體" pitchFamily="65" charset="-120"/>
                <a:ea typeface="標楷體" pitchFamily="65" charset="-120"/>
              </a:rPr>
              <a:t>→</a:t>
            </a:r>
            <a:r>
              <a:rPr lang="zh-TW" altLang="en-US" sz="2800">
                <a:solidFill>
                  <a:srgbClr val="006600"/>
                </a:solidFill>
                <a:latin typeface="標楷體" pitchFamily="65" charset="-120"/>
                <a:ea typeface="標楷體" pitchFamily="65" charset="-120"/>
              </a:rPr>
              <a:t>「我們認為值得做的事</a:t>
            </a:r>
            <a:r>
              <a:rPr lang="en-US" altLang="zh-TW" sz="2800">
                <a:solidFill>
                  <a:srgbClr val="006600"/>
                </a:solidFill>
                <a:latin typeface="標楷體" pitchFamily="65" charset="-120"/>
                <a:ea typeface="標楷體" pitchFamily="65" charset="-120"/>
              </a:rPr>
              <a:t>,</a:t>
            </a:r>
            <a:r>
              <a:rPr lang="zh-TW" altLang="en-US" sz="2800">
                <a:solidFill>
                  <a:srgbClr val="006600"/>
                </a:solidFill>
                <a:latin typeface="標楷體" pitchFamily="65" charset="-120"/>
                <a:ea typeface="標楷體" pitchFamily="65" charset="-120"/>
              </a:rPr>
              <a:t>我們帶頭來做</a:t>
            </a:r>
            <a:r>
              <a:rPr lang="en-US" altLang="zh-TW" sz="2800">
                <a:solidFill>
                  <a:srgbClr val="006600"/>
                </a:solidFill>
                <a:latin typeface="標楷體" pitchFamily="65" charset="-120"/>
                <a:ea typeface="標楷體" pitchFamily="65" charset="-120"/>
              </a:rPr>
              <a:t>!</a:t>
            </a:r>
            <a:r>
              <a:rPr lang="zh-TW" altLang="en-US" sz="2800">
                <a:solidFill>
                  <a:srgbClr val="006600"/>
                </a:solidFill>
                <a:latin typeface="標楷體" pitchFamily="65" charset="-120"/>
                <a:ea typeface="標楷體" pitchFamily="65" charset="-120"/>
              </a:rPr>
              <a:t>」</a:t>
            </a:r>
          </a:p>
        </p:txBody>
      </p:sp>
      <p:pic>
        <p:nvPicPr>
          <p:cNvPr id="7173" name="Picture 1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12840" y="3286124"/>
            <a:ext cx="7102498" cy="287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765175"/>
            <a:ext cx="8458200" cy="647700"/>
          </a:xfrm>
        </p:spPr>
        <p:txBody>
          <a:bodyPr/>
          <a:lstStyle/>
          <a:p>
            <a:pPr algn="l"/>
            <a:r>
              <a:rPr lang="zh-TW" altLang="en-US" sz="4000" b="0" smtClean="0">
                <a:latin typeface="Constantia" pitchFamily="18" charset="0"/>
                <a:ea typeface="標楷體" pitchFamily="65" charset="-120"/>
              </a:rPr>
              <a:t>二、服務需求的評估與確認</a:t>
            </a:r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708275"/>
            <a:ext cx="3916363" cy="291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32138" y="3500438"/>
            <a:ext cx="3695700" cy="277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64163" y="4035425"/>
            <a:ext cx="3779837" cy="282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8" name="Rectangle 7"/>
          <p:cNvSpPr>
            <a:spLocks noGrp="1" noChangeArrowheads="1"/>
          </p:cNvSpPr>
          <p:nvPr>
            <p:ph type="body" idx="4294967295"/>
          </p:nvPr>
        </p:nvSpPr>
        <p:spPr>
          <a:xfrm>
            <a:off x="1187450" y="1916113"/>
            <a:ext cx="7199313" cy="792162"/>
          </a:xfrm>
          <a:noFill/>
        </p:spPr>
        <p:txBody>
          <a:bodyPr/>
          <a:lstStyle/>
          <a:p>
            <a:r>
              <a:rPr lang="zh-TW" altLang="en-US" smtClean="0">
                <a:solidFill>
                  <a:srgbClr val="006600"/>
                </a:solidFill>
                <a:latin typeface="Constantia" pitchFamily="18" charset="0"/>
                <a:ea typeface="標楷體" pitchFamily="65" charset="-120"/>
              </a:rPr>
              <a:t> 志願服務裡有</a:t>
            </a:r>
            <a:r>
              <a:rPr lang="zh-TW" altLang="en-US" b="1" smtClean="0">
                <a:solidFill>
                  <a:srgbClr val="FF0066"/>
                </a:solidFill>
                <a:latin typeface="Constantia" pitchFamily="18" charset="0"/>
                <a:ea typeface="標楷體" pitchFamily="65" charset="-120"/>
              </a:rPr>
              <a:t>傾聽</a:t>
            </a:r>
            <a:r>
              <a:rPr lang="zh-TW" altLang="en-US" smtClean="0">
                <a:latin typeface="Constantia" pitchFamily="18" charset="0"/>
                <a:ea typeface="標楷體" pitchFamily="65" charset="-120"/>
              </a:rPr>
              <a:t>    </a:t>
            </a:r>
          </a:p>
        </p:txBody>
      </p:sp>
      <p:sp>
        <p:nvSpPr>
          <p:cNvPr id="8199" name="Rectangle 8"/>
          <p:cNvSpPr>
            <a:spLocks noChangeArrowheads="1"/>
          </p:cNvSpPr>
          <p:nvPr/>
        </p:nvSpPr>
        <p:spPr bwMode="auto">
          <a:xfrm>
            <a:off x="1763713" y="1412875"/>
            <a:ext cx="58737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zh-TW" altLang="en-US" sz="2800">
                <a:solidFill>
                  <a:srgbClr val="006600"/>
                </a:solidFill>
                <a:ea typeface="標楷體" pitchFamily="65" charset="-120"/>
              </a:rPr>
              <a:t>重視志願服務與其它操作議題的連結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684213" y="765175"/>
            <a:ext cx="7772400" cy="1019175"/>
          </a:xfrm>
          <a:noFill/>
        </p:spPr>
        <p:txBody>
          <a:bodyPr/>
          <a:lstStyle/>
          <a:p>
            <a:pPr algn="l"/>
            <a:r>
              <a:rPr lang="zh-TW" altLang="en-US" b="0" smtClean="0">
                <a:latin typeface="Constantia" pitchFamily="18" charset="0"/>
                <a:ea typeface="標楷體" pitchFamily="65" charset="-120"/>
              </a:rPr>
              <a:t>三、興趣專長的投入</a:t>
            </a:r>
          </a:p>
        </p:txBody>
      </p:sp>
      <p:sp>
        <p:nvSpPr>
          <p:cNvPr id="9219" name="Rectangle 5"/>
          <p:cNvSpPr>
            <a:spLocks noGrp="1" noChangeArrowheads="1"/>
          </p:cNvSpPr>
          <p:nvPr>
            <p:ph type="body" idx="4294967295"/>
          </p:nvPr>
        </p:nvSpPr>
        <p:spPr>
          <a:xfrm>
            <a:off x="685800" y="1700213"/>
            <a:ext cx="7772400" cy="4395787"/>
          </a:xfrm>
          <a:noFill/>
        </p:spPr>
        <p:txBody>
          <a:bodyPr/>
          <a:lstStyle/>
          <a:p>
            <a:r>
              <a:rPr lang="zh-TW" altLang="en-US" smtClean="0">
                <a:solidFill>
                  <a:srgbClr val="006600"/>
                </a:solidFill>
                <a:latin typeface="Constantia" pitchFamily="18" charset="0"/>
                <a:ea typeface="標楷體" pitchFamily="65" charset="-120"/>
              </a:rPr>
              <a:t> 志願服務裡有</a:t>
            </a:r>
            <a:r>
              <a:rPr lang="zh-TW" altLang="en-US" b="1" smtClean="0">
                <a:solidFill>
                  <a:srgbClr val="FF0066"/>
                </a:solidFill>
                <a:latin typeface="Constantia" pitchFamily="18" charset="0"/>
                <a:ea typeface="標楷體" pitchFamily="65" charset="-120"/>
              </a:rPr>
              <a:t>分享</a:t>
            </a:r>
            <a:r>
              <a:rPr lang="zh-TW" altLang="en-US" smtClean="0">
                <a:latin typeface="Constantia" pitchFamily="18" charset="0"/>
                <a:ea typeface="標楷體" pitchFamily="65" charset="-120"/>
              </a:rPr>
              <a:t>  </a:t>
            </a:r>
          </a:p>
        </p:txBody>
      </p:sp>
      <p:pic>
        <p:nvPicPr>
          <p:cNvPr id="922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2349500"/>
            <a:ext cx="8199437" cy="428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221" name="矩形 6"/>
          <p:cNvSpPr>
            <a:spLocks noChangeArrowheads="1"/>
          </p:cNvSpPr>
          <p:nvPr/>
        </p:nvSpPr>
        <p:spPr bwMode="auto">
          <a:xfrm>
            <a:off x="7451725" y="6361113"/>
            <a:ext cx="15684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TW" altLang="en-US" sz="1800">
                <a:latin typeface="華康中黑體" pitchFamily="49" charset="-120"/>
                <a:ea typeface="華康中黑體" pitchFamily="49" charset="-120"/>
              </a:rPr>
              <a:t>資料來源</a:t>
            </a:r>
            <a:r>
              <a:rPr lang="en-US" altLang="zh-TW" sz="1800">
                <a:latin typeface="華康中黑體" pitchFamily="49" charset="-120"/>
                <a:ea typeface="華康中黑體" pitchFamily="49" charset="-120"/>
              </a:rPr>
              <a:t>:VYA</a:t>
            </a:r>
            <a:endParaRPr lang="zh-TW" altLang="en-US" sz="1800">
              <a:latin typeface="華康中黑體" pitchFamily="49" charset="-120"/>
              <a:ea typeface="華康中黑體" pitchFamily="49" charset="-12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105A44C-3A5C-4EF6-93E7-E403EE3B7CE7}" type="slidenum">
              <a:rPr lang="zh-TW" altLang="en-US" smtClean="0"/>
              <a:pPr>
                <a:defRPr/>
              </a:pPr>
              <a:t>7</a:t>
            </a:fld>
            <a:endParaRPr lang="zh-TW" altLang="en-US"/>
          </a:p>
        </p:txBody>
      </p:sp>
      <p:pic>
        <p:nvPicPr>
          <p:cNvPr id="9222" name="Picture 6" descr="https://fbcdn-sphotos-d-a.akamaihd.net/hphotos-ak-xtp1/v/t1.0-9/11855794_1019385721413716_2832636989219603559_n.jpg?oh=60d208c09a4a67160e704f9f08412aab&amp;oe=56C60B53&amp;__gda__=1456113781_cea844d91ac2c8764b49b8c7588de1a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  <p:sp>
        <p:nvSpPr>
          <p:cNvPr id="12" name="標題 1"/>
          <p:cNvSpPr txBox="1">
            <a:spLocks/>
          </p:cNvSpPr>
          <p:nvPr/>
        </p:nvSpPr>
        <p:spPr bwMode="auto">
          <a:xfrm>
            <a:off x="107504" y="116632"/>
            <a:ext cx="2098576" cy="1503040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9pPr>
          </a:lstStyle>
          <a:p>
            <a:pPr eaLnBrk="1" hangingPunct="1"/>
            <a:r>
              <a:rPr lang="zh-TW" altLang="en-US" sz="3600" b="1" dirty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公教志</a:t>
            </a:r>
            <a:r>
              <a:rPr lang="zh-TW" altLang="en-US" sz="3600" b="1" dirty="0" smtClean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工</a:t>
            </a:r>
            <a:endParaRPr lang="en-US" altLang="zh-TW" sz="3600" b="1" dirty="0" smtClean="0">
              <a:solidFill>
                <a:schemeClr val="bg1"/>
              </a:solidFill>
              <a:latin typeface="標楷體" pitchFamily="65" charset="-120"/>
              <a:ea typeface="標楷體" pitchFamily="65" charset="-120"/>
            </a:endParaRPr>
          </a:p>
          <a:p>
            <a:pPr eaLnBrk="1" hangingPunct="1"/>
            <a:r>
              <a:rPr lang="zh-TW" altLang="en-US" sz="3600" b="1" dirty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趣服務</a:t>
            </a:r>
            <a:endParaRPr lang="en-US" altLang="zh-TW" sz="3600" b="1" dirty="0" smtClean="0">
              <a:solidFill>
                <a:schemeClr val="bg1"/>
              </a:solidFill>
              <a:latin typeface="標楷體" pitchFamily="65" charset="-12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63478193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105A44C-3A5C-4EF6-93E7-E403EE3B7CE7}" type="slidenum">
              <a:rPr lang="zh-TW" altLang="en-US" smtClean="0"/>
              <a:pPr>
                <a:defRPr/>
              </a:pPr>
              <a:t>8</a:t>
            </a:fld>
            <a:endParaRPr lang="zh-TW" altLang="en-US"/>
          </a:p>
        </p:txBody>
      </p:sp>
      <p:pic>
        <p:nvPicPr>
          <p:cNvPr id="9220" name="Picture 4" descr="https://scontent-tpe1-1.xx.fbcdn.net/hphotos-xtf1/v/t1.0-9/11960023_1037109766307978_5007332422182091308_n.jpg?oh=4d5b2cb61ca450cb617a29925d04f085&amp;oe=56F8FD6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932" y="260647"/>
            <a:ext cx="3611296" cy="4864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文字方塊 8"/>
          <p:cNvSpPr txBox="1"/>
          <p:nvPr/>
        </p:nvSpPr>
        <p:spPr>
          <a:xfrm>
            <a:off x="516844" y="5433030"/>
            <a:ext cx="39520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000" b="1" dirty="0">
                <a:solidFill>
                  <a:schemeClr val="accent1">
                    <a:lumMod val="50000"/>
                  </a:schemeClr>
                </a:solidFill>
              </a:rPr>
              <a:t>參</a:t>
            </a:r>
            <a:r>
              <a:rPr lang="zh-TW" altLang="en-US" sz="2000" b="1" dirty="0" smtClean="0">
                <a:solidFill>
                  <a:schemeClr val="accent1">
                    <a:lumMod val="50000"/>
                  </a:schemeClr>
                </a:solidFill>
              </a:rPr>
              <a:t>訪志願服務資源中心及企業</a:t>
            </a:r>
            <a:r>
              <a:rPr lang="zh-TW" altLang="en-US" sz="2000" b="1" dirty="0">
                <a:solidFill>
                  <a:schemeClr val="accent1">
                    <a:lumMod val="50000"/>
                  </a:schemeClr>
                </a:solidFill>
              </a:rPr>
              <a:t>志</a:t>
            </a:r>
            <a:r>
              <a:rPr lang="zh-TW" altLang="en-US" sz="2000" b="1" dirty="0" smtClean="0">
                <a:solidFill>
                  <a:schemeClr val="accent1">
                    <a:lumMod val="50000"/>
                  </a:schemeClr>
                </a:solidFill>
              </a:rPr>
              <a:t>工</a:t>
            </a:r>
            <a:r>
              <a:rPr lang="en-US" altLang="zh-TW" sz="2000" b="1" dirty="0" smtClean="0">
                <a:solidFill>
                  <a:schemeClr val="accent1">
                    <a:lumMod val="50000"/>
                  </a:schemeClr>
                </a:solidFill>
              </a:rPr>
              <a:t>-</a:t>
            </a:r>
            <a:r>
              <a:rPr lang="zh-TW" altLang="en-US" sz="2000" b="1" dirty="0" smtClean="0">
                <a:solidFill>
                  <a:schemeClr val="accent1">
                    <a:lumMod val="50000"/>
                  </a:schemeClr>
                </a:solidFill>
              </a:rPr>
              <a:t>台虹科技</a:t>
            </a:r>
            <a:r>
              <a:rPr lang="zh-TW" altLang="en-US" sz="20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zh-TW" altLang="en-US" sz="2000" b="1" dirty="0" smtClean="0">
                <a:solidFill>
                  <a:schemeClr val="accent1">
                    <a:lumMod val="50000"/>
                  </a:schemeClr>
                </a:solidFill>
              </a:rPr>
              <a:t>   跨</a:t>
            </a:r>
            <a:r>
              <a:rPr lang="zh-TW" altLang="en-US" sz="2000" b="1" dirty="0">
                <a:solidFill>
                  <a:schemeClr val="accent1">
                    <a:lumMod val="50000"/>
                  </a:schemeClr>
                </a:solidFill>
              </a:rPr>
              <a:t>域</a:t>
            </a:r>
            <a:r>
              <a:rPr lang="zh-TW" altLang="en-US" sz="2000" b="1" dirty="0" smtClean="0">
                <a:solidFill>
                  <a:schemeClr val="accent1">
                    <a:lumMod val="50000"/>
                  </a:schemeClr>
                </a:solidFill>
              </a:rPr>
              <a:t>學習</a:t>
            </a:r>
            <a:endParaRPr lang="en-US" altLang="zh-TW" sz="2000" b="1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6" name="Picture 2" descr="https://scontent-tpe1-1.xx.fbcdn.net/hphotos-xat1/v/t1.0-9/11954621_944482752260472_2113955175161704710_n.jpg?oh=542a244048f83b4aa4c1bb87c33d9dd3&amp;oe=56CC4A93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91608" y="332655"/>
            <a:ext cx="4113364" cy="479259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8" name="文字方塊 7"/>
          <p:cNvSpPr txBox="1"/>
          <p:nvPr/>
        </p:nvSpPr>
        <p:spPr>
          <a:xfrm>
            <a:off x="5436096" y="5401110"/>
            <a:ext cx="25922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chemeClr val="accent1">
                    <a:lumMod val="50000"/>
                  </a:schemeClr>
                </a:solidFill>
              </a:rPr>
              <a:t>公教志工烘焙送愛</a:t>
            </a:r>
          </a:p>
        </p:txBody>
      </p:sp>
    </p:spTree>
    <p:extLst>
      <p:ext uri="{BB962C8B-B14F-4D97-AF65-F5344CB8AC3E}">
        <p14:creationId xmlns:p14="http://schemas.microsoft.com/office/powerpoint/2010/main" val="2246508122"/>
      </p:ext>
    </p:extLst>
  </p:cSld>
  <p:clrMapOvr>
    <a:masterClrMapping/>
  </p:clrMapOvr>
  <p:transition>
    <p:wipe dir="r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105A44C-3A5C-4EF6-93E7-E403EE3B7CE7}" type="slidenum">
              <a:rPr lang="zh-TW" altLang="en-US" smtClean="0"/>
              <a:pPr>
                <a:defRPr/>
              </a:pPr>
              <a:t>9</a:t>
            </a:fld>
            <a:endParaRPr lang="zh-TW" altLang="en-US"/>
          </a:p>
        </p:txBody>
      </p:sp>
      <p:sp>
        <p:nvSpPr>
          <p:cNvPr id="8" name="標題 1"/>
          <p:cNvSpPr txBox="1">
            <a:spLocks/>
          </p:cNvSpPr>
          <p:nvPr/>
        </p:nvSpPr>
        <p:spPr bwMode="auto">
          <a:xfrm>
            <a:off x="357158" y="1142984"/>
            <a:ext cx="2098576" cy="1503040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9pPr>
          </a:lstStyle>
          <a:p>
            <a:pPr eaLnBrk="1" hangingPunct="1"/>
            <a:r>
              <a:rPr lang="zh-TW" altLang="en-US" sz="3600" b="1" dirty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企業</a:t>
            </a:r>
            <a:r>
              <a:rPr lang="zh-TW" altLang="en-US" sz="3600" b="1" dirty="0" smtClean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志工</a:t>
            </a:r>
            <a:endParaRPr lang="en-US" altLang="zh-TW" sz="3600" b="1" dirty="0" smtClean="0">
              <a:solidFill>
                <a:schemeClr val="bg1"/>
              </a:solidFill>
              <a:latin typeface="標楷體" pitchFamily="65" charset="-120"/>
              <a:ea typeface="標楷體" pitchFamily="65" charset="-120"/>
            </a:endParaRPr>
          </a:p>
          <a:p>
            <a:pPr eaLnBrk="1" hangingPunct="1"/>
            <a:r>
              <a:rPr lang="zh-TW" altLang="en-US" sz="3600" b="1" dirty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趣服務</a:t>
            </a:r>
            <a:endParaRPr lang="en-US" altLang="zh-TW" sz="3600" b="1" dirty="0" smtClean="0">
              <a:solidFill>
                <a:schemeClr val="bg1"/>
              </a:solidFill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340768"/>
            <a:ext cx="5719713" cy="4752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7524724"/>
      </p:ext>
    </p:extLst>
  </p:cSld>
  <p:clrMapOvr>
    <a:masterClrMapping/>
  </p:clrMapOvr>
  <p:transition>
    <p:wipe dir="r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105A44C-3A5C-4EF6-93E7-E403EE3B7CE7}" type="slidenum">
              <a:rPr lang="zh-TW" altLang="en-US" smtClean="0"/>
              <a:pPr>
                <a:defRPr/>
              </a:pPr>
              <a:t>10</a:t>
            </a:fld>
            <a:endParaRPr lang="zh-TW" altLang="en-US"/>
          </a:p>
        </p:txBody>
      </p:sp>
      <p:pic>
        <p:nvPicPr>
          <p:cNvPr id="6146" name="Picture 2" descr="https://scontent-tpe1-1.xx.fbcdn.net/hphotos-xpt1/v/t1.0-9/12235084_998479366838858_4647480216614754711_n.jpg?oh=15c4a755ad4ddd1bf16f5cf9b98d6ea2&amp;oe=56EA2CE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5918" y="3000372"/>
            <a:ext cx="5898936" cy="282142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矩形 7"/>
          <p:cNvSpPr/>
          <p:nvPr/>
        </p:nvSpPr>
        <p:spPr>
          <a:xfrm>
            <a:off x="215008" y="6000768"/>
            <a:ext cx="892899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zh-TW" sz="2000" b="1" dirty="0" smtClean="0">
                <a:solidFill>
                  <a:schemeClr val="accent1">
                    <a:lumMod val="50000"/>
                  </a:schemeClr>
                </a:solidFill>
              </a:rPr>
              <a:t>企</a:t>
            </a:r>
            <a:r>
              <a:rPr lang="zh-TW" altLang="zh-TW" sz="2000" b="1" dirty="0">
                <a:solidFill>
                  <a:schemeClr val="accent1">
                    <a:lumMod val="50000"/>
                  </a:schemeClr>
                </a:solidFill>
              </a:rPr>
              <a:t>劃單位：</a:t>
            </a:r>
            <a:r>
              <a:rPr lang="en-US" altLang="zh-TW" sz="2000" b="1" dirty="0">
                <a:solidFill>
                  <a:schemeClr val="accent1">
                    <a:lumMod val="50000"/>
                  </a:schemeClr>
                </a:solidFill>
              </a:rPr>
              <a:t>Run</a:t>
            </a:r>
            <a:r>
              <a:rPr lang="zh-TW" altLang="zh-TW" sz="2000" b="1" dirty="0">
                <a:solidFill>
                  <a:schemeClr val="accent1">
                    <a:lumMod val="50000"/>
                  </a:schemeClr>
                </a:solidFill>
              </a:rPr>
              <a:t>點子社會設計平台</a:t>
            </a:r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2628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263698149"/>
      </p:ext>
    </p:extLst>
  </p:cSld>
  <p:clrMapOvr>
    <a:masterClrMapping/>
  </p:clrMapOvr>
  <p:transition>
    <p:wipe dir="r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623EC05-7695-4136-981B-B6FEDB386DEE}" type="slidenum">
              <a:rPr lang="zh-TW" altLang="en-US" smtClean="0"/>
              <a:pPr/>
              <a:t>11</a:t>
            </a:fld>
            <a:endParaRPr lang="en-US" altLang="zh-TW" smtClean="0"/>
          </a:p>
        </p:txBody>
      </p:sp>
      <p:grpSp>
        <p:nvGrpSpPr>
          <p:cNvPr id="11267" name="群組 4"/>
          <p:cNvGrpSpPr>
            <a:grpSpLocks/>
          </p:cNvGrpSpPr>
          <p:nvPr/>
        </p:nvGrpSpPr>
        <p:grpSpPr bwMode="auto">
          <a:xfrm>
            <a:off x="107950" y="765175"/>
            <a:ext cx="8380413" cy="5543550"/>
            <a:chOff x="658813" y="1412875"/>
            <a:chExt cx="7829550" cy="4740275"/>
          </a:xfrm>
        </p:grpSpPr>
        <p:grpSp>
          <p:nvGrpSpPr>
            <p:cNvPr id="11268" name="群組 4"/>
            <p:cNvGrpSpPr>
              <a:grpSpLocks/>
            </p:cNvGrpSpPr>
            <p:nvPr/>
          </p:nvGrpSpPr>
          <p:grpSpPr bwMode="auto">
            <a:xfrm>
              <a:off x="3851275" y="1412875"/>
              <a:ext cx="4637088" cy="2016125"/>
              <a:chOff x="1390650" y="2166938"/>
              <a:chExt cx="6362700" cy="2524125"/>
            </a:xfrm>
          </p:grpSpPr>
          <p:pic>
            <p:nvPicPr>
              <p:cNvPr id="11271" name="Picture 2"/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1390650" y="2166938"/>
                <a:ext cx="6362700" cy="25241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11272" name="Picture 3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1536705" y="2564904"/>
                <a:ext cx="6000750" cy="2190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  <p:pic>
          <p:nvPicPr>
            <p:cNvPr id="11269" name="Picture 4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658813" y="3500438"/>
              <a:ext cx="7829550" cy="26527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1270" name="Picture 5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827088" y="1412875"/>
              <a:ext cx="2665412" cy="18875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250825" y="765175"/>
            <a:ext cx="8713788" cy="1584325"/>
          </a:xfrm>
          <a:noFill/>
        </p:spPr>
        <p:txBody>
          <a:bodyPr/>
          <a:lstStyle/>
          <a:p>
            <a:pPr algn="l"/>
            <a:r>
              <a:rPr lang="zh-TW" altLang="en-US" b="0" smtClean="0">
                <a:latin typeface="Constantia" pitchFamily="18" charset="0"/>
                <a:ea typeface="標楷體" pitchFamily="65" charset="-120"/>
              </a:rPr>
              <a:t>叁、志願服務是</a:t>
            </a:r>
            <a:br>
              <a:rPr lang="zh-TW" altLang="en-US" b="0" smtClean="0">
                <a:latin typeface="Constantia" pitchFamily="18" charset="0"/>
                <a:ea typeface="標楷體" pitchFamily="65" charset="-120"/>
              </a:rPr>
            </a:br>
            <a:r>
              <a:rPr lang="zh-TW" altLang="en-US" b="0" smtClean="0">
                <a:latin typeface="Constantia" pitchFamily="18" charset="0"/>
                <a:ea typeface="標楷體" pitchFamily="65" charset="-120"/>
              </a:rPr>
              <a:t>        一種學習</a:t>
            </a:r>
            <a:r>
              <a:rPr lang="zh-TW" altLang="en-US" smtClean="0">
                <a:latin typeface="Constantia" pitchFamily="18" charset="0"/>
                <a:ea typeface="標楷體" pitchFamily="65" charset="-120"/>
              </a:rPr>
              <a:t>如何學習</a:t>
            </a:r>
            <a:r>
              <a:rPr lang="zh-TW" altLang="en-US" b="0" smtClean="0">
                <a:latin typeface="Constantia" pitchFamily="18" charset="0"/>
                <a:ea typeface="標楷體" pitchFamily="65" charset="-120"/>
              </a:rPr>
              <a:t>的實踐歷程</a:t>
            </a:r>
          </a:p>
        </p:txBody>
      </p:sp>
      <p:sp>
        <p:nvSpPr>
          <p:cNvPr id="16387" name="Rectangle 5"/>
          <p:cNvSpPr>
            <a:spLocks noChangeArrowheads="1"/>
          </p:cNvSpPr>
          <p:nvPr/>
        </p:nvSpPr>
        <p:spPr bwMode="auto">
          <a:xfrm>
            <a:off x="250825" y="2205038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/>
            <a:r>
              <a:rPr lang="zh-TW" altLang="en-US" sz="4400">
                <a:solidFill>
                  <a:srgbClr val="006600"/>
                </a:solidFill>
                <a:latin typeface="Constantia" pitchFamily="18" charset="0"/>
                <a:ea typeface="標楷體" pitchFamily="65" charset="-120"/>
              </a:rPr>
              <a:t>一、學習型組織的溝通與共好</a:t>
            </a:r>
          </a:p>
        </p:txBody>
      </p:sp>
      <p:pic>
        <p:nvPicPr>
          <p:cNvPr id="16388" name="內容版面配置區 3" descr="IMG_465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08675" y="2924175"/>
            <a:ext cx="3017838" cy="3792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9" name="Picture 10" descr="DSC0636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48038" y="3213100"/>
            <a:ext cx="2952750" cy="2214563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6390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1188" y="3933825"/>
            <a:ext cx="3529012" cy="2579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850" y="692150"/>
            <a:ext cx="4248150" cy="302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1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3438" y="657225"/>
            <a:ext cx="4176712" cy="305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2" name="Picture 4" descr="幹部02"/>
          <p:cNvPicPr>
            <a:picLocks noChangeAspect="1" noChangeArrowheads="1"/>
          </p:cNvPicPr>
          <p:nvPr/>
        </p:nvPicPr>
        <p:blipFill>
          <a:blip r:embed="rId4">
            <a:lum bright="12000"/>
          </a:blip>
          <a:srcRect/>
          <a:stretch>
            <a:fillRect/>
          </a:stretch>
        </p:blipFill>
        <p:spPr bwMode="auto">
          <a:xfrm>
            <a:off x="323850" y="3797300"/>
            <a:ext cx="4248150" cy="306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3" name="Picture 10" descr="DSCF332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643438" y="3797300"/>
            <a:ext cx="4176712" cy="305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5"/>
          <p:cNvSpPr>
            <a:spLocks noChangeArrowheads="1"/>
          </p:cNvSpPr>
          <p:nvPr/>
        </p:nvSpPr>
        <p:spPr bwMode="auto">
          <a:xfrm>
            <a:off x="539750" y="981075"/>
            <a:ext cx="76327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zh-TW" altLang="en-US" sz="4400">
                <a:solidFill>
                  <a:srgbClr val="006600"/>
                </a:solidFill>
                <a:latin typeface="Constantia" pitchFamily="18" charset="0"/>
                <a:ea typeface="標楷體" pitchFamily="65" charset="-120"/>
              </a:rPr>
              <a:t>二、為沒有答案的問題找答案</a:t>
            </a:r>
          </a:p>
        </p:txBody>
      </p:sp>
      <p:pic>
        <p:nvPicPr>
          <p:cNvPr id="18435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95513" y="4292600"/>
            <a:ext cx="4530725" cy="256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6" name="Picture 7" descr="001028751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77050" y="1844675"/>
            <a:ext cx="1771650" cy="2951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7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4213" y="1916113"/>
            <a:ext cx="4127500" cy="290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5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l" eaLnBrk="1" hangingPunct="1"/>
            <a:r>
              <a:rPr lang="zh-TW" altLang="en-US" b="0" smtClean="0">
                <a:latin typeface="Constantia" pitchFamily="18" charset="0"/>
                <a:ea typeface="標楷體" pitchFamily="65" charset="-120"/>
              </a:rPr>
              <a:t>三、用心生活</a:t>
            </a:r>
          </a:p>
        </p:txBody>
      </p:sp>
      <p:pic>
        <p:nvPicPr>
          <p:cNvPr id="19459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76375" y="1916113"/>
            <a:ext cx="5962650" cy="416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E5BE60-7701-4070-90D9-0273A9B734E7}" type="slidenum">
              <a:rPr lang="zh-TW" altLang="en-US" smtClean="0"/>
              <a:pPr>
                <a:defRPr/>
              </a:pPr>
              <a:t>16</a:t>
            </a:fld>
            <a:endParaRPr lang="zh-TW" altLang="en-US"/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357561"/>
            <a:ext cx="3448050" cy="7858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3143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矩形 8"/>
          <p:cNvSpPr/>
          <p:nvPr/>
        </p:nvSpPr>
        <p:spPr>
          <a:xfrm>
            <a:off x="357158" y="4071942"/>
            <a:ext cx="82868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000" b="1" dirty="0" smtClean="0"/>
              <a:t>1. </a:t>
            </a:r>
            <a:r>
              <a:rPr lang="zh-TW" altLang="en-US" sz="2000" b="1" dirty="0" smtClean="0"/>
              <a:t>我真希望當時我有勇氣過自己喜歡的人生，而不是他人眼中期待的我</a:t>
            </a:r>
            <a:endParaRPr lang="zh-TW" altLang="en-US" sz="2000" b="1" dirty="0"/>
          </a:p>
        </p:txBody>
      </p:sp>
      <p:sp>
        <p:nvSpPr>
          <p:cNvPr id="10" name="矩形 9"/>
          <p:cNvSpPr/>
          <p:nvPr/>
        </p:nvSpPr>
        <p:spPr>
          <a:xfrm>
            <a:off x="357158" y="4572008"/>
            <a:ext cx="835824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000" b="1" dirty="0" smtClean="0"/>
              <a:t>2. </a:t>
            </a:r>
            <a:r>
              <a:rPr lang="zh-TW" altLang="en-US" sz="2000" b="1" dirty="0" smtClean="0"/>
              <a:t>我希望我不要這麼努力工作</a:t>
            </a:r>
            <a:endParaRPr lang="zh-TW" altLang="en-US" sz="2000" b="1" dirty="0"/>
          </a:p>
        </p:txBody>
      </p:sp>
      <p:sp>
        <p:nvSpPr>
          <p:cNvPr id="11" name="矩形 10"/>
          <p:cNvSpPr/>
          <p:nvPr/>
        </p:nvSpPr>
        <p:spPr>
          <a:xfrm>
            <a:off x="357158" y="5072074"/>
            <a:ext cx="416688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000" b="1" dirty="0" smtClean="0"/>
              <a:t>3. </a:t>
            </a:r>
            <a:r>
              <a:rPr lang="zh-TW" altLang="en-US" sz="2000" b="1" dirty="0" smtClean="0"/>
              <a:t>我希望我更勇於說出自己的感受</a:t>
            </a:r>
            <a:endParaRPr lang="zh-TW" altLang="en-US" sz="2000" b="1" dirty="0"/>
          </a:p>
        </p:txBody>
      </p:sp>
      <p:sp>
        <p:nvSpPr>
          <p:cNvPr id="12" name="矩形 11"/>
          <p:cNvSpPr/>
          <p:nvPr/>
        </p:nvSpPr>
        <p:spPr>
          <a:xfrm>
            <a:off x="368538" y="5529220"/>
            <a:ext cx="78468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000" b="1" dirty="0" smtClean="0"/>
              <a:t>4. </a:t>
            </a:r>
            <a:r>
              <a:rPr lang="zh-TW" altLang="en-US" sz="2000" b="1" dirty="0" smtClean="0"/>
              <a:t>我希望我能多跟家人、朋友以及重要的人聯絡</a:t>
            </a:r>
            <a:endParaRPr lang="zh-TW" altLang="en-US" sz="2000" b="1" dirty="0"/>
          </a:p>
        </p:txBody>
      </p:sp>
      <p:sp>
        <p:nvSpPr>
          <p:cNvPr id="14" name="矩形 13"/>
          <p:cNvSpPr/>
          <p:nvPr/>
        </p:nvSpPr>
        <p:spPr>
          <a:xfrm>
            <a:off x="357158" y="6029286"/>
            <a:ext cx="364031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000" b="1" dirty="0" smtClean="0"/>
              <a:t>5. </a:t>
            </a:r>
            <a:r>
              <a:rPr lang="zh-TW" altLang="en-US" sz="2000" b="1" dirty="0" smtClean="0"/>
              <a:t>我希望我可以讓自己更快樂</a:t>
            </a:r>
            <a:endParaRPr lang="zh-TW" altLang="en-US" sz="2000" b="1" dirty="0"/>
          </a:p>
        </p:txBody>
      </p:sp>
    </p:spTree>
  </p:cSld>
  <p:clrMapOvr>
    <a:masterClrMapping/>
  </p:clrMapOvr>
  <p:transition>
    <p:wipe dir="r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endParaRPr lang="zh-TW" altLang="en-US" smtClean="0">
              <a:latin typeface="Constantia" pitchFamily="18" charset="0"/>
              <a:ea typeface="標楷體" pitchFamily="65" charset="-120"/>
            </a:endParaRP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zh-TW" altLang="en-US" smtClean="0">
              <a:latin typeface="Constantia" pitchFamily="18" charset="0"/>
              <a:ea typeface="標楷體" pitchFamily="65" charset="-120"/>
            </a:endParaRPr>
          </a:p>
        </p:txBody>
      </p:sp>
      <p:pic>
        <p:nvPicPr>
          <p:cNvPr id="20484" name="Picture 4" descr="backgrounds11-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466850"/>
            <a:ext cx="9467850" cy="946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5" name="Picture 5" descr="DSC04233"/>
          <p:cNvPicPr>
            <a:picLocks noChangeAspect="1" noChangeArrowheads="1"/>
          </p:cNvPicPr>
          <p:nvPr/>
        </p:nvPicPr>
        <p:blipFill>
          <a:blip r:embed="rId3">
            <a:lum bright="12000" contrast="30000"/>
          </a:blip>
          <a:srcRect/>
          <a:stretch>
            <a:fillRect/>
          </a:stretch>
        </p:blipFill>
        <p:spPr bwMode="auto">
          <a:xfrm>
            <a:off x="1979613" y="-458788"/>
            <a:ext cx="5599112" cy="7316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4518" name="Text Box 6"/>
          <p:cNvSpPr txBox="1">
            <a:spLocks noChangeArrowheads="1"/>
          </p:cNvSpPr>
          <p:nvPr/>
        </p:nvSpPr>
        <p:spPr bwMode="auto">
          <a:xfrm>
            <a:off x="2195513" y="3716338"/>
            <a:ext cx="5616575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0" lang="zh-TW" altLang="en-US" sz="9600">
                <a:latin typeface="Arial" charset="0"/>
                <a:ea typeface="標楷體" pitchFamily="65" charset="-120"/>
              </a:rPr>
              <a:t>感謝聆聽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45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45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45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18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4_12008030B">
  <a:themeElements>
    <a:clrScheme name="12008030B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4_12008030B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公正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2008030B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2008030B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2008030B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2008030B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2008030B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2008030B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2008030B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">
    <a:dk1>
      <a:srgbClr val="000000"/>
    </a:dk1>
    <a:lt1>
      <a:srgbClr val="99CC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CAE2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12008030B</Template>
  <TotalTime>1971</TotalTime>
  <Words>315</Words>
  <Application>Microsoft Office PowerPoint</Application>
  <PresentationFormat>如螢幕大小 (4:3)</PresentationFormat>
  <Paragraphs>52</Paragraphs>
  <Slides>17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17</vt:i4>
      </vt:variant>
    </vt:vector>
  </HeadingPairs>
  <TitlesOfParts>
    <vt:vector size="18" baseType="lpstr">
      <vt:lpstr>4_12008030B</vt:lpstr>
      <vt:lpstr>志願服務發展趨勢  為自己活 替別人想                                    謝東宏                                        保德信青少年基金會董事                                                   Run點子社會設計平台發起人</vt:lpstr>
      <vt:lpstr>壹、從傳統的熱心公益到近代的志願服務</vt:lpstr>
      <vt:lpstr>貳、志願服務是         一種由現實通往夢想的過程</vt:lpstr>
      <vt:lpstr>一、從切身關心的議題出發</vt:lpstr>
      <vt:lpstr>二、服務需求的評估與確認</vt:lpstr>
      <vt:lpstr>三、興趣專長的投入</vt:lpstr>
      <vt:lpstr>PowerPoint 簡報</vt:lpstr>
      <vt:lpstr>PowerPoint 簡報</vt:lpstr>
      <vt:lpstr>PowerPoint 簡報</vt:lpstr>
      <vt:lpstr>PowerPoint 簡報</vt:lpstr>
      <vt:lpstr>PowerPoint 簡報</vt:lpstr>
      <vt:lpstr>叁、志願服務是         一種學習如何學習的實踐歷程</vt:lpstr>
      <vt:lpstr>PowerPoint 簡報</vt:lpstr>
      <vt:lpstr>PowerPoint 簡報</vt:lpstr>
      <vt:lpstr>三、用心生活</vt:lpstr>
      <vt:lpstr>PowerPoint 簡報</vt:lpstr>
      <vt:lpstr>PowerPoint 簡報</vt:lpstr>
    </vt:vector>
  </TitlesOfParts>
  <Company>888TIGER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志願服務法規之認識</dc:title>
  <dc:creator>user</dc:creator>
  <cp:lastModifiedBy>USER</cp:lastModifiedBy>
  <cp:revision>159</cp:revision>
  <dcterms:created xsi:type="dcterms:W3CDTF">2010-04-23T16:04:30Z</dcterms:created>
  <dcterms:modified xsi:type="dcterms:W3CDTF">2017-04-06T07:55:55Z</dcterms:modified>
</cp:coreProperties>
</file>